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58" d="100"/>
          <a:sy n="58" d="100"/>
        </p:scale>
        <p:origin x="66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in und Datum"/>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Autor:in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99" name="Folientitel"/>
          <p:cNvSpPr txBox="1">
            <a:spLocks noGrp="1"/>
          </p:cNvSpPr>
          <p:nvPr>
            <p:ph type="title" hasCustomPrompt="1"/>
          </p:nvPr>
        </p:nvSpPr>
        <p:spPr>
          <a:xfrm>
            <a:off x="1206500" y="952500"/>
            <a:ext cx="21971000" cy="1434949"/>
          </a:xfrm>
          <a:prstGeom prst="rect">
            <a:avLst/>
          </a:prstGeom>
        </p:spPr>
        <p:txBody>
          <a:bodyPr/>
          <a:lstStyle/>
          <a:p>
            <a:r>
              <a:t>Folientitel</a:t>
            </a:r>
          </a:p>
        </p:txBody>
      </p:sp>
      <p:sp>
        <p:nvSpPr>
          <p:cNvPr id="100" name="Folien-Untertitel"/>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Titel"/>
          <p:cNvSpPr txBox="1">
            <a:spLocks noGrp="1"/>
          </p:cNvSpPr>
          <p:nvPr>
            <p:ph type="title" hasCustomPrompt="1"/>
          </p:nvPr>
        </p:nvSpPr>
        <p:spPr>
          <a:xfrm>
            <a:off x="1206500" y="952500"/>
            <a:ext cx="21971000" cy="1435100"/>
          </a:xfrm>
          <a:prstGeom prst="rect">
            <a:avLst/>
          </a:prstGeom>
        </p:spPr>
        <p:txBody>
          <a:bodyPr/>
          <a:lstStyle/>
          <a:p>
            <a:r>
              <a:t>Agenda-Titel</a:t>
            </a:r>
          </a:p>
        </p:txBody>
      </p:sp>
      <p:sp>
        <p:nvSpPr>
          <p:cNvPr id="109" name="Agenda-Untertitel"/>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11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11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11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1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26"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27" name="Textebene 1…"/>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2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35" name="Quellenangabe"/>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36" name="Textebene 1…"/>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3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44" name="Nahaufnahme von Wildpflanzen, die zwischen Lavasteinen wachsen"/>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45" name="Große Felsformation unter dunklen Wolken mit einem Pfad im Vordergr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46" name="Nahaufnahme einer Wildpflanze, die zwischen Lavasteinen wächst"/>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4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54" name="Wasserfall umgeben von einer grünen Felsenlandschaft"/>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5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6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Grüne, hügelige Landschaft"/>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in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Autor:in und Datum</a:t>
            </a:r>
          </a:p>
        </p:txBody>
      </p:sp>
      <p:sp>
        <p:nvSpPr>
          <p:cNvPr id="24" name="Textebene 1…"/>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 </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3" name="Textebene 1…"/>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4" name="Moosbedeckte Felsen"/>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titel"/>
          <p:cNvSpPr txBox="1">
            <a:spLocks noGrp="1"/>
          </p:cNvSpPr>
          <p:nvPr>
            <p:ph type="title" hasCustomPrompt="1"/>
          </p:nvPr>
        </p:nvSpPr>
        <p:spPr>
          <a:xfrm>
            <a:off x="1206500" y="952500"/>
            <a:ext cx="9779000" cy="1435100"/>
          </a:xfrm>
          <a:prstGeom prst="rect">
            <a:avLst/>
          </a:prstGeom>
        </p:spPr>
        <p:txBody>
          <a:bodyPr/>
          <a:lstStyle/>
          <a:p>
            <a:r>
              <a:t>Folientitel</a:t>
            </a:r>
          </a:p>
        </p:txBody>
      </p:sp>
      <p:sp>
        <p:nvSpPr>
          <p:cNvPr id="61" name="Folien-Untertitel"/>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2" name="Textebene 1…"/>
          <p:cNvSpPr txBox="1">
            <a:spLocks noGrp="1"/>
          </p:cNvSpPr>
          <p:nvPr>
            <p:ph type="body" sz="half" idx="1" hasCustomPrompt="1"/>
          </p:nvPr>
        </p:nvSpPr>
        <p:spPr>
          <a:xfrm>
            <a:off x="1206500" y="4248504"/>
            <a:ext cx="9779000" cy="8256012"/>
          </a:xfrm>
          <a:prstGeom prst="rect">
            <a:avLst/>
          </a:prstGeom>
        </p:spPr>
        <p:txBody>
          <a:bodyPr/>
          <a:lstStyle/>
          <a:p>
            <a:r>
              <a:t>Text für Folienpunkt</a:t>
            </a:r>
          </a:p>
          <a:p>
            <a:pPr lvl="1"/>
            <a:endParaRPr/>
          </a:p>
          <a:p>
            <a:pPr lvl="2"/>
            <a:endParaRPr/>
          </a:p>
          <a:p>
            <a:pPr lvl="3"/>
            <a:endParaRPr/>
          </a:p>
          <a:p>
            <a:pPr lvl="4"/>
            <a:endParaRPr/>
          </a:p>
        </p:txBody>
      </p:sp>
      <p:sp>
        <p:nvSpPr>
          <p:cNvPr id="63" name="Große Felsformation unter dunklen Wolken mit einem Pfad im Vordergr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 &amp; Livevideo – klein">
    <p:spTree>
      <p:nvGrpSpPr>
        <p:cNvPr id="1" name=""/>
        <p:cNvGrpSpPr/>
        <p:nvPr/>
      </p:nvGrpSpPr>
      <p:grpSpPr>
        <a:xfrm>
          <a:off x="0" y="0"/>
          <a:ext cx="0" cy="0"/>
          <a:chOff x="0" y="0"/>
          <a:chExt cx="0" cy="0"/>
        </a:xfrm>
      </p:grpSpPr>
      <p:sp>
        <p:nvSpPr>
          <p:cNvPr id="71" name="Folientitel"/>
          <p:cNvSpPr txBox="1">
            <a:spLocks noGrp="1"/>
          </p:cNvSpPr>
          <p:nvPr>
            <p:ph type="title" hasCustomPrompt="1"/>
          </p:nvPr>
        </p:nvSpPr>
        <p:spPr>
          <a:xfrm>
            <a:off x="1206500" y="952500"/>
            <a:ext cx="9779000" cy="1435100"/>
          </a:xfrm>
          <a:prstGeom prst="rect">
            <a:avLst/>
          </a:prstGeom>
        </p:spPr>
        <p:txBody>
          <a:bodyPr/>
          <a:lstStyle/>
          <a:p>
            <a:r>
              <a:t>Folientitel</a:t>
            </a:r>
          </a:p>
        </p:txBody>
      </p:sp>
      <p:sp>
        <p:nvSpPr>
          <p:cNvPr id="72" name="Folien-Untertitel"/>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73" name="Textebene 1…"/>
          <p:cNvSpPr txBox="1">
            <a:spLocks noGrp="1"/>
          </p:cNvSpPr>
          <p:nvPr>
            <p:ph type="body" sz="half" idx="1" hasCustomPrompt="1"/>
          </p:nvPr>
        </p:nvSpPr>
        <p:spPr>
          <a:xfrm>
            <a:off x="1206500" y="4248504"/>
            <a:ext cx="9779000" cy="8256012"/>
          </a:xfrm>
          <a:prstGeom prst="rect">
            <a:avLst/>
          </a:prstGeom>
        </p:spPr>
        <p:txBody>
          <a:bodyPr/>
          <a:lstStyle/>
          <a:p>
            <a:r>
              <a:t>Text für Folienpunkt</a:t>
            </a:r>
          </a:p>
          <a:p>
            <a:pPr lvl="1"/>
            <a:endParaRPr/>
          </a:p>
          <a:p>
            <a:pPr lvl="2"/>
            <a:endParaRPr/>
          </a:p>
          <a:p>
            <a:pPr lvl="3"/>
            <a:endParaRPr/>
          </a:p>
          <a:p>
            <a:pPr lvl="4"/>
            <a:endParaRP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Punkte &amp; Livevideo – groß">
    <p:spTree>
      <p:nvGrpSpPr>
        <p:cNvPr id="1" name=""/>
        <p:cNvGrpSpPr/>
        <p:nvPr/>
      </p:nvGrpSpPr>
      <p:grpSpPr>
        <a:xfrm>
          <a:off x="0" y="0"/>
          <a:ext cx="0" cy="0"/>
          <a:chOff x="0" y="0"/>
          <a:chExt cx="0" cy="0"/>
        </a:xfrm>
      </p:grpSpPr>
      <p:sp>
        <p:nvSpPr>
          <p:cNvPr id="81" name="Folientitel"/>
          <p:cNvSpPr txBox="1">
            <a:spLocks noGrp="1"/>
          </p:cNvSpPr>
          <p:nvPr>
            <p:ph type="title" hasCustomPrompt="1"/>
          </p:nvPr>
        </p:nvSpPr>
        <p:spPr>
          <a:xfrm>
            <a:off x="1206500" y="952500"/>
            <a:ext cx="9779000" cy="1435100"/>
          </a:xfrm>
          <a:prstGeom prst="rect">
            <a:avLst/>
          </a:prstGeom>
        </p:spPr>
        <p:txBody>
          <a:bodyPr/>
          <a:lstStyle/>
          <a:p>
            <a:r>
              <a:t>Folientitel</a:t>
            </a:r>
          </a:p>
        </p:txBody>
      </p:sp>
      <p:sp>
        <p:nvSpPr>
          <p:cNvPr id="82" name="Folien-Untertitel"/>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3" name="Textebene 1…"/>
          <p:cNvSpPr txBox="1">
            <a:spLocks noGrp="1"/>
          </p:cNvSpPr>
          <p:nvPr>
            <p:ph type="body" sz="half" idx="1" hasCustomPrompt="1"/>
          </p:nvPr>
        </p:nvSpPr>
        <p:spPr>
          <a:xfrm>
            <a:off x="1206500" y="4248504"/>
            <a:ext cx="9779000" cy="8256012"/>
          </a:xfrm>
          <a:prstGeom prst="rect">
            <a:avLst/>
          </a:prstGeom>
        </p:spPr>
        <p:txBody>
          <a:bodyPr/>
          <a:lstStyle/>
          <a:p>
            <a:r>
              <a:t>Text für Folienpunkt</a:t>
            </a:r>
          </a:p>
          <a:p>
            <a:pPr lvl="1"/>
            <a:endParaRPr/>
          </a:p>
          <a:p>
            <a:pPr lvl="2"/>
            <a:endParaRPr/>
          </a:p>
          <a:p>
            <a:pPr lvl="3"/>
            <a:endParaRPr/>
          </a:p>
          <a:p>
            <a:pPr lvl="4"/>
            <a:endParaRPr/>
          </a:p>
        </p:txBody>
      </p:sp>
      <p:sp>
        <p:nvSpPr>
          <p:cNvPr id="8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9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9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www.youtube.com/watch?v=RuMtE23t25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4"/><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video" Target="../media/media3.mp4"/></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ormierte-schoenheit.png" descr="normierte-schoenheit.png"/>
          <p:cNvPicPr>
            <a:picLocks noChangeAspect="1"/>
          </p:cNvPicPr>
          <p:nvPr/>
        </p:nvPicPr>
        <p:blipFill>
          <a:blip r:embed="rId2"/>
          <a:stretch>
            <a:fillRect/>
          </a:stretch>
        </p:blipFill>
        <p:spPr>
          <a:xfrm>
            <a:off x="8137726" y="69479"/>
            <a:ext cx="19279598" cy="12848047"/>
          </a:xfrm>
          <a:prstGeom prst="rect">
            <a:avLst/>
          </a:prstGeom>
          <a:ln w="12700">
            <a:miter lim="400000"/>
          </a:ln>
        </p:spPr>
      </p:pic>
      <p:sp>
        <p:nvSpPr>
          <p:cNvPr id="172" name="Mariana Castillo-Hermosilla…"/>
          <p:cNvSpPr txBox="1">
            <a:spLocks noGrp="1"/>
          </p:cNvSpPr>
          <p:nvPr>
            <p:ph type="body" idx="21"/>
          </p:nvPr>
        </p:nvSpPr>
        <p:spPr>
          <a:xfrm>
            <a:off x="748042" y="11035259"/>
            <a:ext cx="5502953" cy="22445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457200">
              <a:defRPr sz="2500"/>
            </a:pPr>
            <a:r>
              <a:t>Mariana Castillo-Hermosilla</a:t>
            </a:r>
          </a:p>
          <a:p>
            <a:pPr algn="just" defTabSz="457200">
              <a:defRPr sz="2500"/>
            </a:pPr>
            <a:r>
              <a:t>Hedye Tayebi-Jazayeri</a:t>
            </a:r>
          </a:p>
          <a:p>
            <a:pPr algn="just" defTabSz="457200">
              <a:defRPr sz="2500"/>
            </a:pPr>
            <a:r>
              <a:t>Zahra Ghanizadeh</a:t>
            </a:r>
          </a:p>
          <a:p>
            <a:pPr>
              <a:defRPr sz="2500"/>
            </a:pPr>
            <a:endParaRPr/>
          </a:p>
          <a:p>
            <a:pPr>
              <a:defRPr sz="2500"/>
            </a:pPr>
            <a:r>
              <a:t>CC-BY 4.0</a:t>
            </a:r>
          </a:p>
        </p:txBody>
      </p:sp>
      <p:sp>
        <p:nvSpPr>
          <p:cNvPr id="173" name="KI-NORMIETE SCHÖNHEIT"/>
          <p:cNvSpPr txBox="1">
            <a:spLocks noGrp="1"/>
          </p:cNvSpPr>
          <p:nvPr>
            <p:ph type="ctrTitle"/>
          </p:nvPr>
        </p:nvSpPr>
        <p:spPr>
          <a:xfrm>
            <a:off x="740277" y="2472850"/>
            <a:ext cx="11806142" cy="4648201"/>
          </a:xfrm>
          <a:prstGeom prst="rect">
            <a:avLst/>
          </a:prstGeom>
        </p:spPr>
        <p:txBody>
          <a:bodyPr/>
          <a:lstStyle>
            <a:lvl1pPr>
              <a:defRPr sz="12000" spc="-239"/>
            </a:lvl1pPr>
          </a:lstStyle>
          <a:p>
            <a:r>
              <a:rPr dirty="0"/>
              <a:t>KI-NORMIE</a:t>
            </a:r>
            <a:r>
              <a:rPr lang="de-DE" dirty="0"/>
              <a:t>R</a:t>
            </a:r>
            <a:r>
              <a:rPr dirty="0"/>
              <a:t>TE SCHÖNHEIT</a:t>
            </a:r>
          </a:p>
        </p:txBody>
      </p:sp>
      <p:sp>
        <p:nvSpPr>
          <p:cNvPr id="174" name="Von bestehenden Idealen zu neuen Normen: Die Wirkung von KI-basierten Schönheitsfiltern"/>
          <p:cNvSpPr txBox="1">
            <a:spLocks noGrp="1"/>
          </p:cNvSpPr>
          <p:nvPr>
            <p:ph type="subTitle" sz="quarter" idx="1"/>
          </p:nvPr>
        </p:nvSpPr>
        <p:spPr>
          <a:xfrm>
            <a:off x="801284" y="7549292"/>
            <a:ext cx="9943192" cy="1660827"/>
          </a:xfrm>
          <a:prstGeom prst="rect">
            <a:avLst/>
          </a:prstGeom>
        </p:spPr>
        <p:txBody>
          <a:bodyPr/>
          <a:lstStyle>
            <a:lvl1pPr defTabSz="448055">
              <a:lnSpc>
                <a:spcPts val="6300"/>
              </a:lnSpc>
              <a:defRPr sz="3430"/>
            </a:lvl1pPr>
          </a:lstStyle>
          <a:p>
            <a:r>
              <a:t>Von bestehenden Idealen zu neuen Normen: Die Wirkung von KI-basierten Schönheitsfiltern</a:t>
            </a:r>
            <a:endParaRPr b="0">
              <a:solidFill>
                <a:srgbClr val="000000"/>
              </a:solidFill>
            </a:endParaRPr>
          </a:p>
        </p:txBody>
      </p:sp>
      <p:pic>
        <p:nvPicPr>
          <p:cNvPr id="175" name="deol-logo_Main Dark Logo.png" descr="deol-logo_Main Dark Logo.png"/>
          <p:cNvPicPr>
            <a:picLocks noChangeAspect="1"/>
          </p:cNvPicPr>
          <p:nvPr/>
        </p:nvPicPr>
        <p:blipFill>
          <a:blip r:embed="rId3"/>
          <a:stretch>
            <a:fillRect/>
          </a:stretch>
        </p:blipFill>
        <p:spPr>
          <a:xfrm>
            <a:off x="20597107" y="12092785"/>
            <a:ext cx="2454167" cy="869746"/>
          </a:xfrm>
          <a:prstGeom prst="rect">
            <a:avLst/>
          </a:prstGeom>
          <a:ln w="12700">
            <a:miter lim="400000"/>
          </a:ln>
        </p:spPr>
      </p:pic>
      <p:sp>
        <p:nvSpPr>
          <p:cNvPr id="5" name="Textfeld 4">
            <a:extLst>
              <a:ext uri="{FF2B5EF4-FFF2-40B4-BE49-F238E27FC236}">
                <a16:creationId xmlns:a16="http://schemas.microsoft.com/office/drawing/2014/main" id="{27C0D05E-51EA-B5FC-8F11-9ECA2C697160}"/>
              </a:ext>
            </a:extLst>
          </p:cNvPr>
          <p:cNvSpPr txBox="1"/>
          <p:nvPr/>
        </p:nvSpPr>
        <p:spPr>
          <a:xfrm>
            <a:off x="19363164" y="11035259"/>
            <a:ext cx="3519138" cy="341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800" dirty="0">
                <a:solidFill>
                  <a:schemeClr val="bg1">
                    <a:lumMod val="50000"/>
                    <a:lumOff val="50000"/>
                  </a:schemeClr>
                </a:solidFill>
              </a:rPr>
              <a:t>Bild: Gerd Altmann, </a:t>
            </a:r>
            <a:r>
              <a:rPr lang="de-DE" sz="1800" dirty="0" err="1">
                <a:solidFill>
                  <a:schemeClr val="bg1">
                    <a:lumMod val="50000"/>
                    <a:lumOff val="50000"/>
                  </a:schemeClr>
                </a:solidFill>
              </a:rPr>
              <a:t>Pixabay</a:t>
            </a:r>
            <a:endParaRPr lang="de-DE" sz="1800" dirty="0">
              <a:solidFill>
                <a:schemeClr val="bg1">
                  <a:lumMod val="50000"/>
                  <a:lumOff val="50000"/>
                </a:schemeClr>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21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18" name="gofeminin (15.06.2019):  Falsches Selbstbild: Experiment zeigt, wie sehr Frauen leiden!, https://www.youtube.com/watch?v=RuMtE23t25M"/>
          <p:cNvSpPr txBox="1"/>
          <p:nvPr/>
        </p:nvSpPr>
        <p:spPr>
          <a:xfrm>
            <a:off x="2092093" y="12313786"/>
            <a:ext cx="20199813"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1800">
                <a:solidFill>
                  <a:srgbClr val="A9A9A9"/>
                </a:solidFill>
              </a:defRPr>
            </a:pPr>
            <a:r>
              <a:t>gofeminin (15.06.2019):  Falsches Selbstbild: Experiment zeigt, wie sehr Frauen leiden!, </a:t>
            </a:r>
            <a:r>
              <a:rPr u="sng">
                <a:hlinkClick r:id="rId4"/>
              </a:rPr>
              <a:t>https://www.youtube.com/watch?v=RuMtE23t25M</a:t>
            </a:r>
          </a:p>
        </p:txBody>
      </p:sp>
      <p:pic>
        <p:nvPicPr>
          <p:cNvPr id="2" name="schönheit">
            <a:hlinkClick r:id="" action="ppaction://media"/>
            <a:extLst>
              <a:ext uri="{FF2B5EF4-FFF2-40B4-BE49-F238E27FC236}">
                <a16:creationId xmlns:a16="http://schemas.microsoft.com/office/drawing/2014/main" id="{BA5B461A-BFAA-62E3-F483-5BBC77AFEE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2093" y="792694"/>
            <a:ext cx="20199813" cy="1136239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222"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23" name="/ Lasst uns reflektier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reflektieren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Worum ging es in dem Video?…"/>
          <p:cNvSpPr txBox="1">
            <a:spLocks noGrp="1"/>
          </p:cNvSpPr>
          <p:nvPr>
            <p:ph type="ctrTitle"/>
          </p:nvPr>
        </p:nvSpPr>
        <p:spPr>
          <a:xfrm>
            <a:off x="1340227" y="6665065"/>
            <a:ext cx="21703547" cy="5717610"/>
          </a:xfrm>
          <a:prstGeom prst="rect">
            <a:avLst/>
          </a:prstGeom>
        </p:spPr>
        <p:txBody>
          <a:bodyPr anchor="t"/>
          <a:lstStyle/>
          <a:p>
            <a:pPr>
              <a:lnSpc>
                <a:spcPct val="90000"/>
              </a:lnSpc>
              <a:spcBef>
                <a:spcPts val="3300"/>
              </a:spcBef>
              <a:defRPr sz="5100" spc="-102"/>
            </a:pPr>
            <a:r>
              <a:t>Worum ging es in dem Video?</a:t>
            </a:r>
          </a:p>
          <a:p>
            <a:pPr>
              <a:lnSpc>
                <a:spcPct val="90000"/>
              </a:lnSpc>
              <a:spcBef>
                <a:spcPts val="3300"/>
              </a:spcBef>
              <a:defRPr sz="5100" spc="-102">
                <a:solidFill>
                  <a:srgbClr val="000000"/>
                </a:solidFill>
              </a:defRPr>
            </a:pPr>
            <a:r>
              <a:t>Wie fandest du das Video?</a:t>
            </a:r>
          </a:p>
          <a:p>
            <a:pPr>
              <a:lnSpc>
                <a:spcPct val="90000"/>
              </a:lnSpc>
              <a:spcBef>
                <a:spcPts val="3300"/>
              </a:spcBef>
              <a:defRPr sz="5100" spc="-102">
                <a:solidFill>
                  <a:srgbClr val="000000"/>
                </a:solidFill>
              </a:defRPr>
            </a:pPr>
            <a:r>
              <a:t>Könnten andere Menschen ähnliche Gefühle haben wie diese Personen?</a:t>
            </a:r>
          </a:p>
          <a:p>
            <a:pPr>
              <a:lnSpc>
                <a:spcPct val="90000"/>
              </a:lnSpc>
              <a:spcBef>
                <a:spcPts val="3300"/>
              </a:spcBef>
              <a:defRPr sz="5100" spc="-102">
                <a:solidFill>
                  <a:srgbClr val="000000"/>
                </a:solidFill>
              </a:defRPr>
            </a:pPr>
            <a:r>
              <a:t>Warum glaubt ihr legen diese Frauen so viel Wert auf ihr Aussehen?</a:t>
            </a:r>
          </a:p>
          <a:p>
            <a:pPr>
              <a:lnSpc>
                <a:spcPct val="90000"/>
              </a:lnSpc>
              <a:spcBef>
                <a:spcPts val="3300"/>
              </a:spcBef>
              <a:defRPr sz="5100" spc="-102">
                <a:solidFill>
                  <a:srgbClr val="000000"/>
                </a:solidFill>
              </a:defRPr>
            </a:pPr>
            <a:r>
              <a:t>Warum denkst du, dass nur Frauen in dem Video zu sehen sind?</a:t>
            </a:r>
          </a:p>
        </p:txBody>
      </p:sp>
      <p:sp>
        <p:nvSpPr>
          <p:cNvPr id="22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2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28" name="/ Lasst uns reflektier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reflektieren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Worum ging es in dem Video?…"/>
          <p:cNvSpPr txBox="1">
            <a:spLocks noGrp="1"/>
          </p:cNvSpPr>
          <p:nvPr>
            <p:ph type="ctrTitle"/>
          </p:nvPr>
        </p:nvSpPr>
        <p:spPr>
          <a:xfrm>
            <a:off x="1340227" y="6665065"/>
            <a:ext cx="21703547" cy="5717610"/>
          </a:xfrm>
          <a:prstGeom prst="rect">
            <a:avLst/>
          </a:prstGeom>
        </p:spPr>
        <p:txBody>
          <a:bodyPr anchor="t"/>
          <a:lstStyle/>
          <a:p>
            <a:pPr>
              <a:lnSpc>
                <a:spcPct val="90000"/>
              </a:lnSpc>
              <a:spcBef>
                <a:spcPts val="3300"/>
              </a:spcBef>
              <a:defRPr sz="5100" spc="-102"/>
            </a:pPr>
            <a:r>
              <a:t>Worum ging es in dem Video?</a:t>
            </a:r>
          </a:p>
          <a:p>
            <a:pPr>
              <a:lnSpc>
                <a:spcPct val="90000"/>
              </a:lnSpc>
              <a:spcBef>
                <a:spcPts val="3300"/>
              </a:spcBef>
              <a:defRPr sz="5100" spc="-102"/>
            </a:pPr>
            <a:r>
              <a:t>Wie fandest du das Video?</a:t>
            </a:r>
          </a:p>
          <a:p>
            <a:pPr>
              <a:lnSpc>
                <a:spcPct val="90000"/>
              </a:lnSpc>
              <a:spcBef>
                <a:spcPts val="3300"/>
              </a:spcBef>
              <a:defRPr sz="5100" spc="-102">
                <a:solidFill>
                  <a:srgbClr val="000000"/>
                </a:solidFill>
              </a:defRPr>
            </a:pPr>
            <a:r>
              <a:t>Könnten andere Menschen ähnliche Gefühle haben wie diese Personen?</a:t>
            </a:r>
          </a:p>
          <a:p>
            <a:pPr>
              <a:lnSpc>
                <a:spcPct val="90000"/>
              </a:lnSpc>
              <a:spcBef>
                <a:spcPts val="3300"/>
              </a:spcBef>
              <a:defRPr sz="5100" spc="-102">
                <a:solidFill>
                  <a:srgbClr val="000000"/>
                </a:solidFill>
              </a:defRPr>
            </a:pPr>
            <a:r>
              <a:t>Warum glaubt ihr legen diese Frauen so viel Wert auf ihr Aussehen?</a:t>
            </a:r>
          </a:p>
          <a:p>
            <a:pPr>
              <a:lnSpc>
                <a:spcPct val="90000"/>
              </a:lnSpc>
              <a:spcBef>
                <a:spcPts val="3300"/>
              </a:spcBef>
              <a:defRPr sz="5100" spc="-102">
                <a:solidFill>
                  <a:srgbClr val="000000"/>
                </a:solidFill>
              </a:defRPr>
            </a:pPr>
            <a:r>
              <a:t>Warum denkst du, dass nur Frauen in dem Video zu sehen sind?</a:t>
            </a:r>
          </a:p>
        </p:txBody>
      </p:sp>
      <p:sp>
        <p:nvSpPr>
          <p:cNvPr id="23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32"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33" name="/ Lasst uns reflektier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reflektieren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Worum ging es in dem Video?…"/>
          <p:cNvSpPr txBox="1">
            <a:spLocks noGrp="1"/>
          </p:cNvSpPr>
          <p:nvPr>
            <p:ph type="ctrTitle"/>
          </p:nvPr>
        </p:nvSpPr>
        <p:spPr>
          <a:xfrm>
            <a:off x="1340227" y="6665065"/>
            <a:ext cx="21703547" cy="5717610"/>
          </a:xfrm>
          <a:prstGeom prst="rect">
            <a:avLst/>
          </a:prstGeom>
        </p:spPr>
        <p:txBody>
          <a:bodyPr anchor="t"/>
          <a:lstStyle/>
          <a:p>
            <a:pPr>
              <a:lnSpc>
                <a:spcPct val="90000"/>
              </a:lnSpc>
              <a:spcBef>
                <a:spcPts val="3300"/>
              </a:spcBef>
              <a:defRPr sz="5100" spc="-102"/>
            </a:pPr>
            <a:r>
              <a:t>Worum ging es in dem Video?</a:t>
            </a:r>
          </a:p>
          <a:p>
            <a:pPr>
              <a:lnSpc>
                <a:spcPct val="90000"/>
              </a:lnSpc>
              <a:spcBef>
                <a:spcPts val="3300"/>
              </a:spcBef>
              <a:defRPr sz="5100" spc="-102"/>
            </a:pPr>
            <a:r>
              <a:t>Wie fandest du das Video?</a:t>
            </a:r>
          </a:p>
          <a:p>
            <a:pPr>
              <a:lnSpc>
                <a:spcPct val="90000"/>
              </a:lnSpc>
              <a:spcBef>
                <a:spcPts val="3300"/>
              </a:spcBef>
              <a:defRPr sz="5100" spc="-102"/>
            </a:pPr>
            <a:r>
              <a:t>Könnten andere Menschen ähnliche Gefühle haben wie diese Personen?</a:t>
            </a:r>
          </a:p>
          <a:p>
            <a:pPr>
              <a:lnSpc>
                <a:spcPct val="90000"/>
              </a:lnSpc>
              <a:spcBef>
                <a:spcPts val="3300"/>
              </a:spcBef>
              <a:defRPr sz="5100" spc="-102">
                <a:solidFill>
                  <a:srgbClr val="000000"/>
                </a:solidFill>
              </a:defRPr>
            </a:pPr>
            <a:r>
              <a:t>Warum glaubt ihr legen diese Frauen so viel Wert auf ihr Aussehen?</a:t>
            </a:r>
          </a:p>
          <a:p>
            <a:pPr>
              <a:lnSpc>
                <a:spcPct val="90000"/>
              </a:lnSpc>
              <a:spcBef>
                <a:spcPts val="3300"/>
              </a:spcBef>
              <a:defRPr sz="5100" spc="-102">
                <a:solidFill>
                  <a:srgbClr val="000000"/>
                </a:solidFill>
              </a:defRPr>
            </a:pPr>
            <a:r>
              <a:t>Warum denkst du, dass nur Frauen in dem Video zu sehen sind?</a:t>
            </a:r>
          </a:p>
        </p:txBody>
      </p:sp>
      <p:sp>
        <p:nvSpPr>
          <p:cNvPr id="23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3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38" name="/ Lasst uns reflektier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reflektieren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Worum ging es in dem Video?…"/>
          <p:cNvSpPr txBox="1">
            <a:spLocks noGrp="1"/>
          </p:cNvSpPr>
          <p:nvPr>
            <p:ph type="ctrTitle"/>
          </p:nvPr>
        </p:nvSpPr>
        <p:spPr>
          <a:xfrm>
            <a:off x="1340227" y="6665065"/>
            <a:ext cx="21703547" cy="5717610"/>
          </a:xfrm>
          <a:prstGeom prst="rect">
            <a:avLst/>
          </a:prstGeom>
        </p:spPr>
        <p:txBody>
          <a:bodyPr anchor="t"/>
          <a:lstStyle/>
          <a:p>
            <a:pPr>
              <a:lnSpc>
                <a:spcPct val="90000"/>
              </a:lnSpc>
              <a:spcBef>
                <a:spcPts val="3300"/>
              </a:spcBef>
              <a:defRPr sz="5100" spc="-102"/>
            </a:pPr>
            <a:r>
              <a:t>Worum ging es in dem Video?</a:t>
            </a:r>
          </a:p>
          <a:p>
            <a:pPr>
              <a:lnSpc>
                <a:spcPct val="90000"/>
              </a:lnSpc>
              <a:spcBef>
                <a:spcPts val="3300"/>
              </a:spcBef>
              <a:defRPr sz="5100" spc="-102"/>
            </a:pPr>
            <a:r>
              <a:t>Wie fandest du das Video?</a:t>
            </a:r>
          </a:p>
          <a:p>
            <a:pPr>
              <a:lnSpc>
                <a:spcPct val="90000"/>
              </a:lnSpc>
              <a:spcBef>
                <a:spcPts val="3300"/>
              </a:spcBef>
              <a:defRPr sz="5100" spc="-102"/>
            </a:pPr>
            <a:r>
              <a:t>Könnten andere Menschen ähnliche Gefühle haben wie diese Personen?</a:t>
            </a:r>
          </a:p>
          <a:p>
            <a:pPr>
              <a:lnSpc>
                <a:spcPct val="90000"/>
              </a:lnSpc>
              <a:spcBef>
                <a:spcPts val="3300"/>
              </a:spcBef>
              <a:defRPr sz="5100" spc="-102"/>
            </a:pPr>
            <a:r>
              <a:t>Warum denkt ihr legen diese Frauen so viel Wert auf ihr Aussehen?</a:t>
            </a:r>
          </a:p>
          <a:p>
            <a:pPr>
              <a:lnSpc>
                <a:spcPct val="90000"/>
              </a:lnSpc>
              <a:spcBef>
                <a:spcPts val="3300"/>
              </a:spcBef>
              <a:defRPr sz="5100" spc="-102">
                <a:solidFill>
                  <a:srgbClr val="000000"/>
                </a:solidFill>
              </a:defRPr>
            </a:pPr>
            <a:r>
              <a:t>Warum denkst du, dass nur Frauen in dem Video zu sehen sind?</a:t>
            </a:r>
          </a:p>
        </p:txBody>
      </p:sp>
      <p:sp>
        <p:nvSpPr>
          <p:cNvPr id="24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42"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43" name="/ Lasst uns reflektier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reflektieren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Worum ging es in dem Video?…"/>
          <p:cNvSpPr txBox="1">
            <a:spLocks noGrp="1"/>
          </p:cNvSpPr>
          <p:nvPr>
            <p:ph type="ctrTitle"/>
          </p:nvPr>
        </p:nvSpPr>
        <p:spPr>
          <a:xfrm>
            <a:off x="1340227" y="6665065"/>
            <a:ext cx="21703547" cy="5717610"/>
          </a:xfrm>
          <a:prstGeom prst="rect">
            <a:avLst/>
          </a:prstGeom>
        </p:spPr>
        <p:txBody>
          <a:bodyPr anchor="t"/>
          <a:lstStyle/>
          <a:p>
            <a:pPr>
              <a:lnSpc>
                <a:spcPct val="90000"/>
              </a:lnSpc>
              <a:spcBef>
                <a:spcPts val="3300"/>
              </a:spcBef>
              <a:defRPr sz="5100" spc="-102"/>
            </a:pPr>
            <a:r>
              <a:t>Worum ging es in dem Video?</a:t>
            </a:r>
          </a:p>
          <a:p>
            <a:pPr>
              <a:lnSpc>
                <a:spcPct val="90000"/>
              </a:lnSpc>
              <a:spcBef>
                <a:spcPts val="3300"/>
              </a:spcBef>
              <a:defRPr sz="5100" spc="-102"/>
            </a:pPr>
            <a:r>
              <a:t>Wie fandest du das Video?</a:t>
            </a:r>
          </a:p>
          <a:p>
            <a:pPr>
              <a:lnSpc>
                <a:spcPct val="90000"/>
              </a:lnSpc>
              <a:spcBef>
                <a:spcPts val="3300"/>
              </a:spcBef>
              <a:defRPr sz="5100" spc="-102"/>
            </a:pPr>
            <a:r>
              <a:t>Könnten andere Menschen ähnliche Gefühle haben wie diese Personen?</a:t>
            </a:r>
          </a:p>
          <a:p>
            <a:pPr>
              <a:lnSpc>
                <a:spcPct val="90000"/>
              </a:lnSpc>
              <a:spcBef>
                <a:spcPts val="3300"/>
              </a:spcBef>
              <a:defRPr sz="5100" spc="-102"/>
            </a:pPr>
            <a:r>
              <a:t>Warum denkt ihr legen diese Frauen so viel Wert auf ihr Aussehen?</a:t>
            </a:r>
          </a:p>
          <a:p>
            <a:pPr>
              <a:lnSpc>
                <a:spcPct val="90000"/>
              </a:lnSpc>
              <a:spcBef>
                <a:spcPts val="3300"/>
              </a:spcBef>
              <a:defRPr sz="5100" spc="-102"/>
            </a:pPr>
            <a:r>
              <a:t>Warum denkst ihr, dass nur Frauen in dem Video zu sehen sind?</a:t>
            </a:r>
          </a:p>
        </p:txBody>
      </p:sp>
      <p:sp>
        <p:nvSpPr>
          <p:cNvPr id="24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4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48" name="/ Lasst uns reflektier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reflektieren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Foliennummer"/>
          <p:cNvSpPr txBox="1">
            <a:spLocks noGrp="1"/>
          </p:cNvSpPr>
          <p:nvPr>
            <p:ph type="sldNum" sz="quarter" idx="2"/>
          </p:nvPr>
        </p:nvSpPr>
        <p:spPr>
          <a:xfrm>
            <a:off x="12065050" y="13080999"/>
            <a:ext cx="368504"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rPr/>
              <a:t>17</a:t>
            </a:fld>
            <a:endParaRPr/>
          </a:p>
        </p:txBody>
      </p:sp>
      <p:pic>
        <p:nvPicPr>
          <p:cNvPr id="256" name="boese-koenigin.png" descr="boese-koenigin.png"/>
          <p:cNvPicPr>
            <a:picLocks noChangeAspect="1"/>
          </p:cNvPicPr>
          <p:nvPr/>
        </p:nvPicPr>
        <p:blipFill>
          <a:blip r:embed="rId2"/>
          <a:stretch>
            <a:fillRect/>
          </a:stretch>
        </p:blipFill>
        <p:spPr>
          <a:xfrm>
            <a:off x="12250124" y="1879399"/>
            <a:ext cx="10257178" cy="9608501"/>
          </a:xfrm>
          <a:prstGeom prst="rect">
            <a:avLst/>
          </a:prstGeom>
          <a:ln w="12700">
            <a:miter lim="400000"/>
          </a:ln>
        </p:spPr>
      </p:pic>
      <p:sp>
        <p:nvSpPr>
          <p:cNvPr id="257" name="Spieglein, Spieglein  an der Wand …"/>
          <p:cNvSpPr txBox="1"/>
          <p:nvPr/>
        </p:nvSpPr>
        <p:spPr>
          <a:xfrm>
            <a:off x="1545063" y="9384098"/>
            <a:ext cx="7556108" cy="1890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200" b="1"/>
            </a:pPr>
            <a:r>
              <a:t>Spieglein, Spieglein </a:t>
            </a:r>
            <a:br/>
            <a:r>
              <a:t>an der Wand …</a:t>
            </a:r>
          </a:p>
        </p:txBody>
      </p:sp>
      <p:sp>
        <p:nvSpPr>
          <p:cNvPr id="258"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59" name="https://imgflip.com/memegenerator"/>
          <p:cNvSpPr txBox="1"/>
          <p:nvPr/>
        </p:nvSpPr>
        <p:spPr>
          <a:xfrm>
            <a:off x="18808082" y="11810331"/>
            <a:ext cx="373898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rPr dirty="0"/>
              <a:t>https://</a:t>
            </a:r>
            <a:r>
              <a:rPr dirty="0" err="1"/>
              <a:t>imgflip.com</a:t>
            </a:r>
            <a:r>
              <a:rPr dirty="0"/>
              <a:t>/</a:t>
            </a:r>
            <a:r>
              <a:rPr dirty="0" err="1"/>
              <a:t>memegenerator</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Was ist der erste Gedanke, der dir in den Sinn kommt, wenn du an Schönheit denkst? Warum wollen Menschen/ich schön sein?…"/>
          <p:cNvSpPr txBox="1"/>
          <p:nvPr/>
        </p:nvSpPr>
        <p:spPr>
          <a:xfrm>
            <a:off x="2771650" y="4548531"/>
            <a:ext cx="18840700"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6000"/>
              </a:spcBef>
              <a:defRPr sz="4300" b="1">
                <a:latin typeface="Helvetica"/>
                <a:ea typeface="Helvetica"/>
                <a:cs typeface="Helvetica"/>
                <a:sym typeface="Helvetica"/>
              </a:defRPr>
            </a:pPr>
            <a:r>
              <a:t>Was ist der erste Gedanke, der dir in den Sinn kommt, wenn du an Schönheit denkst? Warum wollen Menschen/ich schön sein?</a:t>
            </a:r>
          </a:p>
          <a:p>
            <a:pPr defTabSz="457200">
              <a:lnSpc>
                <a:spcPct val="100000"/>
              </a:lnSpc>
              <a:spcBef>
                <a:spcPts val="6000"/>
              </a:spcBef>
              <a:defRPr sz="4300" b="1">
                <a:solidFill>
                  <a:srgbClr val="000000"/>
                </a:solidFill>
                <a:latin typeface="Helvetica"/>
                <a:ea typeface="Helvetica"/>
                <a:cs typeface="Helvetica"/>
                <a:sym typeface="Helvetica"/>
              </a:defRPr>
            </a:pPr>
            <a:r>
              <a:t>Wie können diese Ideale beeinflussen, wie man sich selbst fühlt? Wie haben diese Ideale dich oder jemanden, den du kennst, beeinflusst?</a:t>
            </a:r>
          </a:p>
          <a:p>
            <a:pPr defTabSz="457200">
              <a:lnSpc>
                <a:spcPct val="100000"/>
              </a:lnSpc>
              <a:spcBef>
                <a:spcPts val="6000"/>
              </a:spcBef>
              <a:defRPr sz="4300" b="1">
                <a:solidFill>
                  <a:srgbClr val="000000"/>
                </a:solidFill>
                <a:latin typeface="Helvetica"/>
                <a:ea typeface="Helvetica"/>
                <a:cs typeface="Helvetica"/>
                <a:sym typeface="Helvetica"/>
              </a:defRPr>
            </a:pPr>
            <a:r>
              <a:t>Vergleichst oder bewertest du das Aussehen von Menschen? Hast du dich schon einmal mit anderen verglichen?</a:t>
            </a:r>
          </a:p>
        </p:txBody>
      </p:sp>
      <p:sp>
        <p:nvSpPr>
          <p:cNvPr id="26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26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Was ist der erste Gedanke, der dir in den Sinn kommt, wenn du an Schönheit denkst? Warum wollen Menschen/ich schön sein?…"/>
          <p:cNvSpPr txBox="1"/>
          <p:nvPr/>
        </p:nvSpPr>
        <p:spPr>
          <a:xfrm>
            <a:off x="2771650" y="4548531"/>
            <a:ext cx="18840700"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6000"/>
              </a:spcBef>
              <a:defRPr sz="4300" b="1">
                <a:latin typeface="Helvetica"/>
                <a:ea typeface="Helvetica"/>
                <a:cs typeface="Helvetica"/>
                <a:sym typeface="Helvetica"/>
              </a:defRPr>
            </a:pPr>
            <a:r>
              <a:t>Was ist der erste Gedanke, der dir in den Sinn kommt, wenn du an Schönheit denkst? Warum wollen Menschen/ich schön sein?</a:t>
            </a:r>
          </a:p>
          <a:p>
            <a:pPr defTabSz="457200">
              <a:lnSpc>
                <a:spcPct val="100000"/>
              </a:lnSpc>
              <a:spcBef>
                <a:spcPts val="6000"/>
              </a:spcBef>
              <a:defRPr sz="4300" b="1">
                <a:latin typeface="Helvetica"/>
                <a:ea typeface="Helvetica"/>
                <a:cs typeface="Helvetica"/>
                <a:sym typeface="Helvetica"/>
              </a:defRPr>
            </a:pPr>
            <a:r>
              <a:t>Wie können diese Ideale beeinflussen, wie man sich selbst fühlt? Wie haben diese Ideale dich oder jemanden, den du kennst, beeinflusst?</a:t>
            </a:r>
          </a:p>
          <a:p>
            <a:pPr defTabSz="457200">
              <a:lnSpc>
                <a:spcPct val="100000"/>
              </a:lnSpc>
              <a:spcBef>
                <a:spcPts val="6000"/>
              </a:spcBef>
              <a:defRPr sz="4300" b="1">
                <a:solidFill>
                  <a:srgbClr val="000000"/>
                </a:solidFill>
                <a:latin typeface="Helvetica"/>
                <a:ea typeface="Helvetica"/>
                <a:cs typeface="Helvetica"/>
                <a:sym typeface="Helvetica"/>
              </a:defRPr>
            </a:pPr>
            <a:r>
              <a:t>Vergleichst oder bewertest du das Aussehen von Menschen? Hast du dich schon einmal mit anderen verglichen?</a:t>
            </a:r>
          </a:p>
        </p:txBody>
      </p:sp>
      <p:sp>
        <p:nvSpPr>
          <p:cNvPr id="26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6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Wer seid ihr?"/>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Wer seid ihr?</a:t>
            </a:r>
          </a:p>
        </p:txBody>
      </p:sp>
      <p:sp>
        <p:nvSpPr>
          <p:cNvPr id="178"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79"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180" name="Wie heißt du?…"/>
          <p:cNvSpPr txBox="1"/>
          <p:nvPr/>
        </p:nvSpPr>
        <p:spPr>
          <a:xfrm>
            <a:off x="1234116" y="5544517"/>
            <a:ext cx="19239361" cy="3874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b="1"/>
            </a:pPr>
            <a:r>
              <a:t>Wie heißt du?</a:t>
            </a:r>
          </a:p>
          <a:p>
            <a:pPr>
              <a:defRPr sz="3600" b="1"/>
            </a:pPr>
            <a:r>
              <a:t>Was ist eine Fähigkeit oder ein Hobby, das du gerne lernen würdest?</a:t>
            </a:r>
          </a:p>
          <a:p>
            <a:pPr>
              <a:defRPr sz="3600" b="1"/>
            </a:pPr>
            <a:r>
              <a:t>Wenn du in einem Buch oder einem Film leben könntest, welches wäre es und warum?</a:t>
            </a:r>
          </a:p>
          <a:p>
            <a:pPr>
              <a:defRPr sz="3600" b="1"/>
            </a:pPr>
            <a:r>
              <a:t>Würdest du lieber alle Sprachen sprechen oder mit Tieren sprechen können?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Was ist der erste Gedanke, der dir in den Sinn kommt, wenn du an Schönheit denkst? Warum wollen Menschen/ich schön sein?…"/>
          <p:cNvSpPr txBox="1"/>
          <p:nvPr/>
        </p:nvSpPr>
        <p:spPr>
          <a:xfrm>
            <a:off x="2771650" y="4548531"/>
            <a:ext cx="18840700"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6000"/>
              </a:spcBef>
              <a:defRPr sz="4300" b="1">
                <a:latin typeface="Helvetica"/>
                <a:ea typeface="Helvetica"/>
                <a:cs typeface="Helvetica"/>
                <a:sym typeface="Helvetica"/>
              </a:defRPr>
            </a:pPr>
            <a:r>
              <a:t>Was ist der erste Gedanke, der dir in den Sinn kommt, wenn du an Schönheit denkst? Warum wollen Menschen/ich schön sein?</a:t>
            </a:r>
          </a:p>
          <a:p>
            <a:pPr defTabSz="457200">
              <a:lnSpc>
                <a:spcPct val="100000"/>
              </a:lnSpc>
              <a:spcBef>
                <a:spcPts val="6000"/>
              </a:spcBef>
              <a:defRPr sz="4300" b="1">
                <a:latin typeface="Helvetica"/>
                <a:ea typeface="Helvetica"/>
                <a:cs typeface="Helvetica"/>
                <a:sym typeface="Helvetica"/>
              </a:defRPr>
            </a:pPr>
            <a:r>
              <a:t>Wie können diese Ideale beeinflussen, wie man sich selbst fühlt? Wie haben diese Ideale dich oder jemanden, den du kennst, beeinflusst?</a:t>
            </a:r>
          </a:p>
          <a:p>
            <a:pPr defTabSz="457200">
              <a:lnSpc>
                <a:spcPct val="100000"/>
              </a:lnSpc>
              <a:spcBef>
                <a:spcPts val="6000"/>
              </a:spcBef>
              <a:defRPr sz="4300" b="1">
                <a:latin typeface="Helvetica"/>
                <a:ea typeface="Helvetica"/>
                <a:cs typeface="Helvetica"/>
                <a:sym typeface="Helvetica"/>
              </a:defRPr>
            </a:pPr>
            <a:r>
              <a:t>Vergleichst oder bewertest du das Aussehen von Menschen? Hast du dich schon einmal mit anderen verglichen?</a:t>
            </a:r>
          </a:p>
        </p:txBody>
      </p:sp>
      <p:sp>
        <p:nvSpPr>
          <p:cNvPr id="27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271"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Heutige Regeln"/>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Heutige Regeln</a:t>
            </a:r>
          </a:p>
        </p:txBody>
      </p:sp>
      <p:sp>
        <p:nvSpPr>
          <p:cNvPr id="27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27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76" name="Unterbreche andere nicht.…"/>
          <p:cNvSpPr txBox="1"/>
          <p:nvPr/>
        </p:nvSpPr>
        <p:spPr>
          <a:xfrm>
            <a:off x="1386948" y="2578614"/>
            <a:ext cx="19239362" cy="584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66750" indent="-666750">
              <a:buSzPct val="100000"/>
              <a:buAutoNum type="arabicPeriod"/>
              <a:defRPr sz="3600" b="1"/>
            </a:pPr>
            <a:r>
              <a:t>Unterbreche andere nicht.</a:t>
            </a:r>
          </a:p>
          <a:p>
            <a:pPr marL="666750" indent="-666750">
              <a:buSzPct val="100000"/>
              <a:buAutoNum type="arabicPeriod"/>
              <a:defRPr sz="3600" b="1"/>
            </a:pPr>
            <a:r>
              <a:t>Aktives Zuhören macht einen Unterschied.</a:t>
            </a:r>
            <a:br/>
            <a:r>
              <a:rPr b="0"/>
              <a:t>Höre genau zu was andere sagen. Wir lernen mehr, wenn wir zuhören anstatt gleich Ratschläge zu geben.</a:t>
            </a:r>
          </a:p>
          <a:p>
            <a:pPr marL="666750" indent="-666750">
              <a:buSzPct val="100000"/>
              <a:buAutoNum type="arabicPeriod"/>
              <a:defRPr sz="3600" b="1"/>
            </a:pPr>
            <a:r>
              <a:t>Keine Bewertungen.</a:t>
            </a:r>
            <a:br>
              <a:rPr b="0"/>
            </a:br>
            <a:r>
              <a:rPr b="0"/>
              <a:t>Dies soll ein sichererer Raum sein. Wir beurteilen nicht, was andere denken oder fühlen.</a:t>
            </a:r>
          </a:p>
          <a:p>
            <a:pPr marL="666750" indent="-666750">
              <a:buSzPct val="100000"/>
              <a:buAutoNum type="arabicPeriod"/>
              <a:defRPr sz="3600" b="1"/>
            </a:pPr>
            <a:r>
              <a:t>Kein Zwang zum Sprechen.</a:t>
            </a:r>
            <a:br>
              <a:rPr b="0"/>
            </a:br>
            <a:r>
              <a:rPr b="0"/>
              <a:t>Teile nur, wenn du möchtest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278" name="Was ist der erste Gedanke, der dir in den Sinn kommt, wenn du an Schönheit denkst? Warum wollen Menschen/ich schön sein?…"/>
          <p:cNvSpPr txBox="1"/>
          <p:nvPr/>
        </p:nvSpPr>
        <p:spPr>
          <a:xfrm>
            <a:off x="2771650" y="4548531"/>
            <a:ext cx="18840700"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6000"/>
              </a:spcBef>
              <a:defRPr sz="4300" b="1">
                <a:solidFill>
                  <a:srgbClr val="000000"/>
                </a:solidFill>
                <a:latin typeface="Helvetica"/>
                <a:ea typeface="Helvetica"/>
                <a:cs typeface="Helvetica"/>
                <a:sym typeface="Helvetica"/>
              </a:defRPr>
            </a:pPr>
            <a:r>
              <a:t>Was ist der erste Gedanke, der dir in den Sinn kommt, wenn du an Schönheit denkst? Warum wollen Menschen/ich schön sein?</a:t>
            </a:r>
          </a:p>
          <a:p>
            <a:pPr defTabSz="457200">
              <a:lnSpc>
                <a:spcPct val="100000"/>
              </a:lnSpc>
              <a:spcBef>
                <a:spcPts val="6000"/>
              </a:spcBef>
              <a:defRPr sz="4300" b="1">
                <a:solidFill>
                  <a:srgbClr val="000000"/>
                </a:solidFill>
                <a:latin typeface="Helvetica"/>
                <a:ea typeface="Helvetica"/>
                <a:cs typeface="Helvetica"/>
                <a:sym typeface="Helvetica"/>
              </a:defRPr>
            </a:pPr>
            <a:r>
              <a:t>Wie können diese Ideale beeinflussen, wie man sich selbst fühlt? Wie haben diese Ideale dich oder jemanden, den du kennst, beeinflusst?</a:t>
            </a:r>
          </a:p>
          <a:p>
            <a:pPr defTabSz="457200">
              <a:lnSpc>
                <a:spcPct val="100000"/>
              </a:lnSpc>
              <a:spcBef>
                <a:spcPts val="6000"/>
              </a:spcBef>
              <a:defRPr sz="4300" b="1">
                <a:solidFill>
                  <a:srgbClr val="000000"/>
                </a:solidFill>
                <a:latin typeface="Helvetica"/>
                <a:ea typeface="Helvetica"/>
                <a:cs typeface="Helvetica"/>
                <a:sym typeface="Helvetica"/>
              </a:defRPr>
            </a:pPr>
            <a:r>
              <a:t>Vergleichst oder bewertest du das Aussehen von Menschen? Hast du dich schon einmal mit anderen verglichen?</a:t>
            </a:r>
          </a:p>
        </p:txBody>
      </p:sp>
      <p:sp>
        <p:nvSpPr>
          <p:cNvPr id="27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80" name="Kleingruppen"/>
          <p:cNvSpPr txBox="1"/>
          <p:nvPr/>
        </p:nvSpPr>
        <p:spPr>
          <a:xfrm>
            <a:off x="2782414" y="2523324"/>
            <a:ext cx="5711229" cy="1142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900" b="1">
                <a:solidFill>
                  <a:srgbClr val="000000"/>
                </a:solidFill>
              </a:defRPr>
            </a:lvl1pPr>
          </a:lstStyle>
          <a:p>
            <a:r>
              <a:t>Kleingruppen</a:t>
            </a:r>
          </a:p>
        </p:txBody>
      </p:sp>
      <p:sp>
        <p:nvSpPr>
          <p:cNvPr id="281" name="10 min"/>
          <p:cNvSpPr txBox="1"/>
          <p:nvPr/>
        </p:nvSpPr>
        <p:spPr>
          <a:xfrm>
            <a:off x="20071990" y="2834465"/>
            <a:ext cx="1257487"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10 min</a:t>
            </a:r>
          </a:p>
        </p:txBody>
      </p:sp>
      <p:pic>
        <p:nvPicPr>
          <p:cNvPr id="282" name="Duration_Icon.png" descr="Duration_Icon.png"/>
          <p:cNvPicPr>
            <a:picLocks noChangeAspect="1"/>
          </p:cNvPicPr>
          <p:nvPr/>
        </p:nvPicPr>
        <p:blipFill>
          <a:blip r:embed="rId2"/>
          <a:stretch>
            <a:fillRect/>
          </a:stretch>
        </p:blipFill>
        <p:spPr>
          <a:xfrm>
            <a:off x="18906171" y="2732805"/>
            <a:ext cx="724021" cy="724021"/>
          </a:xfrm>
          <a:prstGeom prst="rect">
            <a:avLst/>
          </a:prstGeom>
          <a:ln w="12700">
            <a:miter lim="400000"/>
          </a:ln>
        </p:spPr>
      </p:pic>
      <p:sp>
        <p:nvSpPr>
          <p:cNvPr id="28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285" name="Beschreibe kurz deine Gedanken zu der Aktivität.…"/>
          <p:cNvSpPr txBox="1"/>
          <p:nvPr/>
        </p:nvSpPr>
        <p:spPr>
          <a:xfrm>
            <a:off x="2772082" y="5505218"/>
            <a:ext cx="15165702" cy="161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100"/>
              </a:spcBef>
              <a:defRPr sz="3000">
                <a:solidFill>
                  <a:srgbClr val="000000"/>
                </a:solidFill>
                <a:latin typeface="Helvetica"/>
                <a:ea typeface="Helvetica"/>
                <a:cs typeface="Helvetica"/>
                <a:sym typeface="Helvetica"/>
              </a:defRPr>
            </a:pPr>
            <a:r>
              <a:t>Beschreibe kurz deine Gedanken zu der Aktivität.</a:t>
            </a:r>
          </a:p>
          <a:p>
            <a:pPr defTabSz="457200">
              <a:lnSpc>
                <a:spcPct val="100000"/>
              </a:lnSpc>
              <a:spcBef>
                <a:spcPts val="1100"/>
              </a:spcBef>
              <a:defRPr sz="3000">
                <a:solidFill>
                  <a:srgbClr val="000000"/>
                </a:solidFill>
                <a:latin typeface="Helvetica"/>
                <a:ea typeface="Helvetica"/>
                <a:cs typeface="Helvetica"/>
                <a:sym typeface="Helvetica"/>
              </a:defRPr>
            </a:pPr>
            <a:r>
              <a:t>Überlege, was du im Plenum teilen möchtest. (Erfahrungen, Schlussfolgerungen, die du nach dem Hören der anderen hast, etc.)</a:t>
            </a:r>
          </a:p>
        </p:txBody>
      </p:sp>
      <p:sp>
        <p:nvSpPr>
          <p:cNvPr id="28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87" name="2 min"/>
          <p:cNvSpPr txBox="1"/>
          <p:nvPr/>
        </p:nvSpPr>
        <p:spPr>
          <a:xfrm>
            <a:off x="20071990" y="2834465"/>
            <a:ext cx="1066956"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2 min</a:t>
            </a:r>
          </a:p>
        </p:txBody>
      </p:sp>
      <p:pic>
        <p:nvPicPr>
          <p:cNvPr id="288" name="Duration_Icon.png" descr="Duration_Icon.png"/>
          <p:cNvPicPr>
            <a:picLocks noChangeAspect="1"/>
          </p:cNvPicPr>
          <p:nvPr/>
        </p:nvPicPr>
        <p:blipFill>
          <a:blip r:embed="rId2"/>
          <a:stretch>
            <a:fillRect/>
          </a:stretch>
        </p:blipFill>
        <p:spPr>
          <a:xfrm>
            <a:off x="18906171" y="2732805"/>
            <a:ext cx="724021" cy="724021"/>
          </a:xfrm>
          <a:prstGeom prst="rect">
            <a:avLst/>
          </a:prstGeom>
          <a:ln w="12700">
            <a:miter lim="400000"/>
          </a:ln>
        </p:spPr>
      </p:pic>
      <p:sp>
        <p:nvSpPr>
          <p:cNvPr id="289"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90" name="War es einfach sich dem Spiegel der bösen Königin zu stellen?"/>
          <p:cNvSpPr txBox="1"/>
          <p:nvPr/>
        </p:nvSpPr>
        <p:spPr>
          <a:xfrm>
            <a:off x="2759401" y="4534679"/>
            <a:ext cx="16480769"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6000"/>
              </a:spcBef>
              <a:defRPr sz="4300" b="1">
                <a:solidFill>
                  <a:srgbClr val="000000"/>
                </a:solidFill>
                <a:latin typeface="Helvetica"/>
                <a:ea typeface="Helvetica"/>
                <a:cs typeface="Helvetica"/>
                <a:sym typeface="Helvetica"/>
              </a:defRPr>
            </a:lvl1pPr>
          </a:lstStyle>
          <a:p>
            <a:r>
              <a:t>War es einfach sich dem Spiegel der bösen Königin zu stellen?</a:t>
            </a:r>
          </a:p>
        </p:txBody>
      </p:sp>
      <p:sp>
        <p:nvSpPr>
          <p:cNvPr id="291" name="Kleingruppen"/>
          <p:cNvSpPr txBox="1"/>
          <p:nvPr/>
        </p:nvSpPr>
        <p:spPr>
          <a:xfrm>
            <a:off x="2782414" y="2523324"/>
            <a:ext cx="5711229" cy="1142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900" b="1">
                <a:solidFill>
                  <a:srgbClr val="000000"/>
                </a:solidFill>
              </a:defRPr>
            </a:lvl1pPr>
          </a:lstStyle>
          <a:p>
            <a:r>
              <a:t>Kleingruppen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Wie fühlen wie uns dabei, dem Spiegel gegenüberzustehen?…"/>
          <p:cNvSpPr txBox="1"/>
          <p:nvPr/>
        </p:nvSpPr>
        <p:spPr>
          <a:xfrm>
            <a:off x="2787289" y="6104242"/>
            <a:ext cx="16297993"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6000"/>
              </a:spcBef>
              <a:defRPr sz="4300" b="1">
                <a:latin typeface="Helvetica"/>
                <a:ea typeface="Helvetica"/>
                <a:cs typeface="Helvetica"/>
                <a:sym typeface="Helvetica"/>
              </a:defRPr>
            </a:pPr>
            <a:r>
              <a:t>Wie fühlen wie uns dabei, dem Spiegel gegenüberzustehen?</a:t>
            </a:r>
          </a:p>
          <a:p>
            <a:pPr defTabSz="457200">
              <a:lnSpc>
                <a:spcPct val="100000"/>
              </a:lnSpc>
              <a:spcBef>
                <a:spcPts val="6000"/>
              </a:spcBef>
              <a:defRPr sz="4300" b="1">
                <a:latin typeface="Helvetica"/>
                <a:ea typeface="Helvetica"/>
                <a:cs typeface="Helvetica"/>
                <a:sym typeface="Helvetica"/>
              </a:defRPr>
            </a:pPr>
            <a:r>
              <a:t>Sehen wir Unterschiede oder Ähnlichkeiten in unseren Antworten? Warum denkst du, dass dies passiert?</a:t>
            </a:r>
          </a:p>
        </p:txBody>
      </p:sp>
      <p:sp>
        <p:nvSpPr>
          <p:cNvPr id="29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29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96" name="War es einfach sich dem Spiegel der bösen Königin zu stellen?"/>
          <p:cNvSpPr txBox="1"/>
          <p:nvPr/>
        </p:nvSpPr>
        <p:spPr>
          <a:xfrm>
            <a:off x="2759401" y="4534679"/>
            <a:ext cx="16480769"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6000"/>
              </a:spcBef>
              <a:defRPr sz="4300" b="1">
                <a:latin typeface="Helvetica"/>
                <a:ea typeface="Helvetica"/>
                <a:cs typeface="Helvetica"/>
                <a:sym typeface="Helvetica"/>
              </a:defRPr>
            </a:lvl1pPr>
          </a:lstStyle>
          <a:p>
            <a:r>
              <a:t>War es einfach sich dem Spiegel der bösen Königin zu stellen?</a:t>
            </a:r>
          </a:p>
        </p:txBody>
      </p:sp>
      <p:sp>
        <p:nvSpPr>
          <p:cNvPr id="297" name="Plenum"/>
          <p:cNvSpPr txBox="1"/>
          <p:nvPr/>
        </p:nvSpPr>
        <p:spPr>
          <a:xfrm>
            <a:off x="2782414" y="2523324"/>
            <a:ext cx="3261094" cy="1142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900" b="1"/>
            </a:lvl1pPr>
          </a:lstStyle>
          <a:p>
            <a:r>
              <a:t>Plenum</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299" name="Kreis"/>
          <p:cNvSpPr/>
          <p:nvPr/>
        </p:nvSpPr>
        <p:spPr>
          <a:xfrm>
            <a:off x="7641098" y="2764298"/>
            <a:ext cx="9101804" cy="9101804"/>
          </a:xfrm>
          <a:prstGeom prst="ellipse">
            <a:avLst/>
          </a:prstGeom>
          <a:ln w="12700">
            <a:solidFill>
              <a:srgbClr val="FFFFFF"/>
            </a:solidFill>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00" name="Rechteck"/>
          <p:cNvSpPr/>
          <p:nvPr/>
        </p:nvSpPr>
        <p:spPr>
          <a:xfrm rot="1080000">
            <a:off x="16001004" y="8454122"/>
            <a:ext cx="1508118" cy="913683"/>
          </a:xfrm>
          <a:prstGeom prst="rect">
            <a:avLst/>
          </a:prstGeom>
          <a:solidFill>
            <a:srgbClr val="E43BD5"/>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0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02" name="1 min pro Gespräch"/>
          <p:cNvSpPr txBox="1"/>
          <p:nvPr/>
        </p:nvSpPr>
        <p:spPr>
          <a:xfrm>
            <a:off x="11002980" y="1136177"/>
            <a:ext cx="3543859"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1 min pro Gespräch</a:t>
            </a:r>
          </a:p>
        </p:txBody>
      </p:sp>
      <p:pic>
        <p:nvPicPr>
          <p:cNvPr id="303" name="Duration_Icon.png" descr="Duration_Icon.png"/>
          <p:cNvPicPr>
            <a:picLocks noChangeAspect="1"/>
          </p:cNvPicPr>
          <p:nvPr/>
        </p:nvPicPr>
        <p:blipFill>
          <a:blip r:embed="rId2"/>
          <a:stretch>
            <a:fillRect/>
          </a:stretch>
        </p:blipFill>
        <p:spPr>
          <a:xfrm>
            <a:off x="9837161" y="1034517"/>
            <a:ext cx="724021" cy="724021"/>
          </a:xfrm>
          <a:prstGeom prst="rect">
            <a:avLst/>
          </a:prstGeom>
          <a:ln w="12700">
            <a:miter lim="400000"/>
          </a:ln>
        </p:spPr>
      </p:pic>
      <p:sp>
        <p:nvSpPr>
          <p:cNvPr id="304"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05" name="Kreis"/>
          <p:cNvSpPr/>
          <p:nvPr/>
        </p:nvSpPr>
        <p:spPr>
          <a:xfrm>
            <a:off x="12004700" y="4182937"/>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06" name="Kreis"/>
          <p:cNvSpPr/>
          <p:nvPr/>
        </p:nvSpPr>
        <p:spPr>
          <a:xfrm>
            <a:off x="12004700" y="10107030"/>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07" name="Kreis"/>
          <p:cNvSpPr/>
          <p:nvPr/>
        </p:nvSpPr>
        <p:spPr>
          <a:xfrm>
            <a:off x="14964866" y="7127900"/>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08" name="Kreis"/>
          <p:cNvSpPr/>
          <p:nvPr/>
        </p:nvSpPr>
        <p:spPr>
          <a:xfrm>
            <a:off x="9026114" y="7127900"/>
            <a:ext cx="374601"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09" name="Kreis"/>
          <p:cNvSpPr/>
          <p:nvPr/>
        </p:nvSpPr>
        <p:spPr>
          <a:xfrm>
            <a:off x="9363915" y="5663097"/>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0" name="Kreis"/>
          <p:cNvSpPr/>
          <p:nvPr/>
        </p:nvSpPr>
        <p:spPr>
          <a:xfrm>
            <a:off x="10469823" y="4587921"/>
            <a:ext cx="374600" cy="374601"/>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1" name="Kreis"/>
          <p:cNvSpPr/>
          <p:nvPr/>
        </p:nvSpPr>
        <p:spPr>
          <a:xfrm>
            <a:off x="13668148" y="4587921"/>
            <a:ext cx="374600" cy="374601"/>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2" name="Kreis"/>
          <p:cNvSpPr/>
          <p:nvPr/>
        </p:nvSpPr>
        <p:spPr>
          <a:xfrm>
            <a:off x="14637962" y="5663097"/>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3" name="Kreis"/>
          <p:cNvSpPr/>
          <p:nvPr/>
        </p:nvSpPr>
        <p:spPr>
          <a:xfrm>
            <a:off x="9389315" y="8517193"/>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4" name="Kreis"/>
          <p:cNvSpPr/>
          <p:nvPr/>
        </p:nvSpPr>
        <p:spPr>
          <a:xfrm>
            <a:off x="10355523" y="9594881"/>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5" name="Kreis"/>
          <p:cNvSpPr/>
          <p:nvPr/>
        </p:nvSpPr>
        <p:spPr>
          <a:xfrm>
            <a:off x="14637962" y="8440993"/>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6" name="Kreis"/>
          <p:cNvSpPr/>
          <p:nvPr/>
        </p:nvSpPr>
        <p:spPr>
          <a:xfrm>
            <a:off x="13668148" y="9594881"/>
            <a:ext cx="374600" cy="374600"/>
          </a:xfrm>
          <a:prstGeom prst="ellipse">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7" name="Kreis"/>
          <p:cNvSpPr/>
          <p:nvPr/>
        </p:nvSpPr>
        <p:spPr>
          <a:xfrm>
            <a:off x="12004700" y="2588244"/>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8" name="Kreis"/>
          <p:cNvSpPr/>
          <p:nvPr/>
        </p:nvSpPr>
        <p:spPr>
          <a:xfrm>
            <a:off x="14637962" y="3402815"/>
            <a:ext cx="374600" cy="374601"/>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19" name="Kreis"/>
          <p:cNvSpPr/>
          <p:nvPr/>
        </p:nvSpPr>
        <p:spPr>
          <a:xfrm>
            <a:off x="16040042" y="5061086"/>
            <a:ext cx="374600" cy="374601"/>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0" name="Kreis"/>
          <p:cNvSpPr/>
          <p:nvPr/>
        </p:nvSpPr>
        <p:spPr>
          <a:xfrm>
            <a:off x="16065442" y="9155248"/>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1" name="Kreis"/>
          <p:cNvSpPr/>
          <p:nvPr/>
        </p:nvSpPr>
        <p:spPr>
          <a:xfrm>
            <a:off x="14485407" y="10964115"/>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2" name="Kreis"/>
          <p:cNvSpPr/>
          <p:nvPr/>
        </p:nvSpPr>
        <p:spPr>
          <a:xfrm>
            <a:off x="12004700" y="11705097"/>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3" name="Kreis"/>
          <p:cNvSpPr/>
          <p:nvPr/>
        </p:nvSpPr>
        <p:spPr>
          <a:xfrm>
            <a:off x="9566300" y="10964115"/>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4" name="Kreis"/>
          <p:cNvSpPr/>
          <p:nvPr/>
        </p:nvSpPr>
        <p:spPr>
          <a:xfrm>
            <a:off x="7932627" y="9155248"/>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5" name="Kreis"/>
          <p:cNvSpPr/>
          <p:nvPr/>
        </p:nvSpPr>
        <p:spPr>
          <a:xfrm>
            <a:off x="7458100" y="7127900"/>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6" name="Kreis"/>
          <p:cNvSpPr/>
          <p:nvPr/>
        </p:nvSpPr>
        <p:spPr>
          <a:xfrm>
            <a:off x="7958027" y="5022986"/>
            <a:ext cx="374600" cy="374601"/>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7" name="Kreis"/>
          <p:cNvSpPr/>
          <p:nvPr/>
        </p:nvSpPr>
        <p:spPr>
          <a:xfrm>
            <a:off x="9642500" y="3250415"/>
            <a:ext cx="374600" cy="374601"/>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8" name="Kreis"/>
          <p:cNvSpPr/>
          <p:nvPr/>
        </p:nvSpPr>
        <p:spPr>
          <a:xfrm>
            <a:off x="16560756" y="7127900"/>
            <a:ext cx="374600" cy="374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29" name="Dreieck"/>
          <p:cNvSpPr/>
          <p:nvPr/>
        </p:nvSpPr>
        <p:spPr>
          <a:xfrm rot="11770836">
            <a:off x="16439670" y="8199354"/>
            <a:ext cx="321604" cy="3216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330" name="Linien"/>
          <p:cNvSpPr/>
          <p:nvPr/>
        </p:nvSpPr>
        <p:spPr>
          <a:xfrm flipV="1">
            <a:off x="12191999" y="3225724"/>
            <a:ext cx="1" cy="728784"/>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1" name="Linien"/>
          <p:cNvSpPr/>
          <p:nvPr/>
        </p:nvSpPr>
        <p:spPr>
          <a:xfrm flipV="1">
            <a:off x="14077808" y="3925265"/>
            <a:ext cx="495584" cy="534343"/>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2" name="Linien"/>
          <p:cNvSpPr/>
          <p:nvPr/>
        </p:nvSpPr>
        <p:spPr>
          <a:xfrm flipV="1">
            <a:off x="9977803" y="10183072"/>
            <a:ext cx="364393" cy="631146"/>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3" name="Linien"/>
          <p:cNvSpPr/>
          <p:nvPr/>
        </p:nvSpPr>
        <p:spPr>
          <a:xfrm flipV="1">
            <a:off x="15215629" y="5425217"/>
            <a:ext cx="683741" cy="252239"/>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4" name="Linien"/>
          <p:cNvSpPr/>
          <p:nvPr/>
        </p:nvSpPr>
        <p:spPr>
          <a:xfrm>
            <a:off x="15585719" y="7315200"/>
            <a:ext cx="728784" cy="0"/>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5" name="Linien"/>
          <p:cNvSpPr/>
          <p:nvPr/>
        </p:nvSpPr>
        <p:spPr>
          <a:xfrm>
            <a:off x="8065016" y="7315200"/>
            <a:ext cx="728784" cy="0"/>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6" name="Linien"/>
          <p:cNvSpPr/>
          <p:nvPr/>
        </p:nvSpPr>
        <p:spPr>
          <a:xfrm>
            <a:off x="8502389" y="5382525"/>
            <a:ext cx="658516" cy="312223"/>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7" name="Linien"/>
          <p:cNvSpPr/>
          <p:nvPr/>
        </p:nvSpPr>
        <p:spPr>
          <a:xfrm>
            <a:off x="10109542" y="3788286"/>
            <a:ext cx="367246" cy="629489"/>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8" name="Linien"/>
          <p:cNvSpPr/>
          <p:nvPr/>
        </p:nvSpPr>
        <p:spPr>
          <a:xfrm>
            <a:off x="12191999" y="10728971"/>
            <a:ext cx="1" cy="728784"/>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39" name="Linien"/>
          <p:cNvSpPr/>
          <p:nvPr/>
        </p:nvSpPr>
        <p:spPr>
          <a:xfrm>
            <a:off x="15243437" y="8824574"/>
            <a:ext cx="653525" cy="322540"/>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40" name="Linien"/>
          <p:cNvSpPr/>
          <p:nvPr/>
        </p:nvSpPr>
        <p:spPr>
          <a:xfrm flipH="1" flipV="1">
            <a:off x="14083536" y="10175784"/>
            <a:ext cx="382527" cy="620322"/>
          </a:xfrm>
          <a:prstGeom prst="line">
            <a:avLst/>
          </a:prstGeom>
          <a:ln>
            <a:solidFill>
              <a:srgbClr val="000000"/>
            </a:solidFill>
            <a:miter lim="400000"/>
            <a:headEnd type="arrow"/>
            <a:tailEnd type="arrow"/>
          </a:ln>
        </p:spPr>
        <p:txBody>
          <a:bodyPr lIns="50800" tIns="50800" rIns="50800" bIns="50800" anchor="ctr"/>
          <a:lstStyle/>
          <a:p>
            <a:endParaRPr/>
          </a:p>
        </p:txBody>
      </p:sp>
      <p:sp>
        <p:nvSpPr>
          <p:cNvPr id="341" name="Linien"/>
          <p:cNvSpPr/>
          <p:nvPr/>
        </p:nvSpPr>
        <p:spPr>
          <a:xfrm flipV="1">
            <a:off x="8527032" y="8874379"/>
            <a:ext cx="660030" cy="309009"/>
          </a:xfrm>
          <a:prstGeom prst="line">
            <a:avLst/>
          </a:prstGeom>
          <a:ln>
            <a:solidFill>
              <a:srgbClr val="000000"/>
            </a:solidFill>
            <a:miter lim="400000"/>
            <a:headEnd type="arrow"/>
            <a:tailEnd type="arrow"/>
          </a:ln>
        </p:spPr>
        <p:txBody>
          <a:bodyPr lIns="50800" tIns="50800" rIns="50800" bIns="50800" anchor="ctr"/>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 name="Foliennummer"/>
          <p:cNvSpPr txBox="1">
            <a:spLocks noGrp="1"/>
          </p:cNvSpPr>
          <p:nvPr>
            <p:ph type="sldNum" sz="quarter" idx="2"/>
          </p:nvPr>
        </p:nvSpPr>
        <p:spPr>
          <a:xfrm>
            <a:off x="12065050" y="13080999"/>
            <a:ext cx="368504"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rPr/>
              <a:t>26</a:t>
            </a:fld>
            <a:endParaRPr/>
          </a:p>
        </p:txBody>
      </p:sp>
      <p:sp>
        <p:nvSpPr>
          <p:cNvPr id="344" name="PAUSE"/>
          <p:cNvSpPr txBox="1">
            <a:spLocks noGrp="1"/>
          </p:cNvSpPr>
          <p:nvPr>
            <p:ph type="title"/>
          </p:nvPr>
        </p:nvSpPr>
        <p:spPr>
          <a:xfrm>
            <a:off x="7665056" y="4800906"/>
            <a:ext cx="9602218" cy="3472789"/>
          </a:xfrm>
          <a:prstGeom prst="rect">
            <a:avLst/>
          </a:prstGeom>
        </p:spPr>
        <p:txBody>
          <a:bodyPr/>
          <a:lstStyle>
            <a:lvl1pPr>
              <a:defRPr sz="21800" spc="-436">
                <a:solidFill>
                  <a:srgbClr val="000000"/>
                </a:solidFill>
              </a:defRPr>
            </a:lvl1pPr>
          </a:lstStyle>
          <a:p>
            <a:r>
              <a:rPr dirty="0"/>
              <a:t>PAUSE</a:t>
            </a:r>
          </a:p>
        </p:txBody>
      </p:sp>
      <p:sp>
        <p:nvSpPr>
          <p:cNvPr id="345" name="10 min"/>
          <p:cNvSpPr txBox="1"/>
          <p:nvPr/>
        </p:nvSpPr>
        <p:spPr>
          <a:xfrm>
            <a:off x="12141797" y="8292733"/>
            <a:ext cx="1257487"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10 min</a:t>
            </a:r>
          </a:p>
        </p:txBody>
      </p:sp>
      <p:pic>
        <p:nvPicPr>
          <p:cNvPr id="346" name="Duration_Icon.png" descr="Duration_Icon.png"/>
          <p:cNvPicPr>
            <a:picLocks noChangeAspect="1"/>
          </p:cNvPicPr>
          <p:nvPr/>
        </p:nvPicPr>
        <p:blipFill>
          <a:blip r:embed="rId2"/>
          <a:stretch>
            <a:fillRect/>
          </a:stretch>
        </p:blipFill>
        <p:spPr>
          <a:xfrm>
            <a:off x="11175247" y="8191072"/>
            <a:ext cx="724021" cy="724022"/>
          </a:xfrm>
          <a:prstGeom prst="rect">
            <a:avLst/>
          </a:prstGeom>
          <a:ln w="12700">
            <a:miter lim="400000"/>
          </a:ln>
        </p:spPr>
      </p:pic>
      <p:sp>
        <p:nvSpPr>
          <p:cNvPr id="34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Was ist KI?"/>
          <p:cNvSpPr txBox="1">
            <a:spLocks noGrp="1"/>
          </p:cNvSpPr>
          <p:nvPr>
            <p:ph type="ctrTitle"/>
          </p:nvPr>
        </p:nvSpPr>
        <p:spPr>
          <a:xfrm>
            <a:off x="973942" y="6670052"/>
            <a:ext cx="21971004" cy="5768005"/>
          </a:xfrm>
          <a:prstGeom prst="rect">
            <a:avLst/>
          </a:prstGeom>
        </p:spPr>
        <p:txBody>
          <a:bodyPr/>
          <a:lstStyle>
            <a:lvl1pPr>
              <a:defRPr sz="25100" spc="-502"/>
            </a:lvl1pPr>
          </a:lstStyle>
          <a:p>
            <a:r>
              <a:t>Was ist KI?</a:t>
            </a:r>
          </a:p>
        </p:txBody>
      </p:sp>
      <p:sp>
        <p:nvSpPr>
          <p:cNvPr id="35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351"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52" name="/ Lasst uns ein paar Gedanken aufschreiben"/>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ein paar Gedanken aufschreiben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35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56" name="/ Wie Schönheitsfilter funktionieren"/>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a:t>
            </a:r>
          </a:p>
        </p:txBody>
      </p:sp>
      <p:sp>
        <p:nvSpPr>
          <p:cNvPr id="357" name="AR-Filter  (Augmented Reality Filter)"/>
          <p:cNvSpPr txBox="1"/>
          <p:nvPr/>
        </p:nvSpPr>
        <p:spPr>
          <a:xfrm>
            <a:off x="1338313" y="-3958639"/>
            <a:ext cx="10405632" cy="3872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1"/>
            </a:pPr>
            <a:r>
              <a:rPr sz="7000"/>
              <a:t>AR-Filter </a:t>
            </a:r>
            <a:br/>
            <a:r>
              <a:rPr sz="3600" b="0"/>
              <a:t>(Augmented Reality Filter)</a:t>
            </a:r>
          </a:p>
          <a:p>
            <a:endParaRPr sz="3600" b="0"/>
          </a:p>
          <a:p>
            <a:pPr defTabSz="355600">
              <a:lnSpc>
                <a:spcPct val="100000"/>
              </a:lnSpc>
              <a:spcBef>
                <a:spcPts val="0"/>
              </a:spcBef>
              <a:defRPr sz="3600"/>
            </a:pPr>
            <a:endParaRPr sz="3600" b="0"/>
          </a:p>
        </p:txBody>
      </p:sp>
      <p:sp>
        <p:nvSpPr>
          <p:cNvPr id="358" name="AR-Filter (Augmented Reality Filter)…"/>
          <p:cNvSpPr txBox="1"/>
          <p:nvPr/>
        </p:nvSpPr>
        <p:spPr>
          <a:xfrm>
            <a:off x="1403446" y="3678427"/>
            <a:ext cx="11473863" cy="300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b="1"/>
            </a:pPr>
            <a:r>
              <a:t>AR-Filter (Augmented Reality Filter)</a:t>
            </a:r>
          </a:p>
          <a:p>
            <a:pPr defTabSz="355600">
              <a:lnSpc>
                <a:spcPct val="100000"/>
              </a:lnSpc>
              <a:spcBef>
                <a:spcPts val="0"/>
              </a:spcBef>
              <a:defRPr sz="3600"/>
            </a:pPr>
            <a:r>
              <a:t>AR-Filter verwenden oft klassische Bildverarbeitungs-methoden und werden auf Social-Media-Plattformen genutzt.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361"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62" name="/ Wie Schönheitsfilter funktionieren"/>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a:t>
            </a:r>
          </a:p>
        </p:txBody>
      </p:sp>
      <p:sp>
        <p:nvSpPr>
          <p:cNvPr id="363" name="AR-Filter  (Augmented Reality Filter)"/>
          <p:cNvSpPr txBox="1"/>
          <p:nvPr/>
        </p:nvSpPr>
        <p:spPr>
          <a:xfrm>
            <a:off x="1338313" y="-3958639"/>
            <a:ext cx="10405632" cy="3872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1"/>
            </a:pPr>
            <a:r>
              <a:rPr sz="7000"/>
              <a:t>AR-Filter </a:t>
            </a:r>
            <a:br/>
            <a:r>
              <a:rPr sz="3600" b="0"/>
              <a:t>(Augmented Reality Filter)</a:t>
            </a:r>
          </a:p>
          <a:p>
            <a:endParaRPr sz="3600" b="0"/>
          </a:p>
          <a:p>
            <a:pPr defTabSz="355600">
              <a:lnSpc>
                <a:spcPct val="100000"/>
              </a:lnSpc>
              <a:spcBef>
                <a:spcPts val="0"/>
              </a:spcBef>
              <a:defRPr sz="3600"/>
            </a:pPr>
            <a:endParaRPr sz="3600" b="0"/>
          </a:p>
        </p:txBody>
      </p:sp>
      <p:sp>
        <p:nvSpPr>
          <p:cNvPr id="364" name="AR-Filter (Augmented Reality Filter)…"/>
          <p:cNvSpPr txBox="1"/>
          <p:nvPr/>
        </p:nvSpPr>
        <p:spPr>
          <a:xfrm>
            <a:off x="1403446" y="3678427"/>
            <a:ext cx="11473863" cy="300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b="1"/>
            </a:pPr>
            <a:r>
              <a:t>AR-Filter (Augmented Reality Filter)</a:t>
            </a:r>
          </a:p>
          <a:p>
            <a:pPr defTabSz="355600">
              <a:lnSpc>
                <a:spcPct val="100000"/>
              </a:lnSpc>
              <a:spcBef>
                <a:spcPts val="0"/>
              </a:spcBef>
              <a:defRPr sz="3600"/>
            </a:pPr>
            <a:r>
              <a:t>AR-Filter verwenden oft klassische Bildverarbeitungs-methoden und werden auf Social-Media-Plattformen genutzt.</a:t>
            </a:r>
          </a:p>
        </p:txBody>
      </p:sp>
      <p:sp>
        <p:nvSpPr>
          <p:cNvPr id="365" name="Deep Learning Filter…"/>
          <p:cNvSpPr txBox="1"/>
          <p:nvPr/>
        </p:nvSpPr>
        <p:spPr>
          <a:xfrm>
            <a:off x="1382035" y="7796588"/>
            <a:ext cx="11126240" cy="3555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b="1"/>
            </a:pPr>
            <a:r>
              <a:t>Deep Learning Filter</a:t>
            </a:r>
          </a:p>
          <a:p>
            <a:pPr defTabSz="355600">
              <a:lnSpc>
                <a:spcPct val="100000"/>
              </a:lnSpc>
              <a:spcBef>
                <a:spcPts val="0"/>
              </a:spcBef>
              <a:defRPr sz="3600"/>
            </a:pPr>
            <a:r>
              <a:t>Deep Learning Filter basieren auf tiefen neuronalen Netzen und werden für komplexere Veränderungen und Bildgenerierung wie z.B. Deep-Fakes genutzt.</a:t>
            </a:r>
            <a:endParaRPr sz="1516"/>
          </a:p>
          <a:p>
            <a:pPr defTabSz="355600">
              <a:lnSpc>
                <a:spcPct val="100000"/>
              </a:lnSpc>
              <a:spcBef>
                <a:spcPts val="0"/>
              </a:spcBef>
              <a:defRPr sz="3600"/>
            </a:pPr>
            <a:endParaRPr sz="1516"/>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Heutige Regeln"/>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Heutige Regeln</a:t>
            </a:r>
          </a:p>
        </p:txBody>
      </p:sp>
      <p:sp>
        <p:nvSpPr>
          <p:cNvPr id="183"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84"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368"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69"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pic>
        <p:nvPicPr>
          <p:cNvPr id="370" name="dataset-card.png" descr="dataset-card.png"/>
          <p:cNvPicPr>
            <a:picLocks noChangeAspect="1"/>
          </p:cNvPicPr>
          <p:nvPr/>
        </p:nvPicPr>
        <p:blipFill>
          <a:blip r:embed="rId2"/>
          <a:srcRect l="1121" b="49808"/>
          <a:stretch>
            <a:fillRect/>
          </a:stretch>
        </p:blipFill>
        <p:spPr>
          <a:xfrm>
            <a:off x="14511077" y="7183047"/>
            <a:ext cx="9089456" cy="4613897"/>
          </a:xfrm>
          <a:prstGeom prst="rect">
            <a:avLst/>
          </a:prstGeom>
          <a:ln w="12700">
            <a:miter lim="400000"/>
          </a:ln>
        </p:spPr>
      </p:pic>
      <p:pic>
        <p:nvPicPr>
          <p:cNvPr id="371" name="Bildschirmfoto 2025-09-22 um 13.42.56.png" descr="Bildschirmfoto 2025-09-22 um 13.42.56.png"/>
          <p:cNvPicPr>
            <a:picLocks noChangeAspect="1"/>
          </p:cNvPicPr>
          <p:nvPr/>
        </p:nvPicPr>
        <p:blipFill>
          <a:blip r:embed="rId3"/>
          <a:srcRect b="21326"/>
          <a:stretch>
            <a:fillRect/>
          </a:stretch>
        </p:blipFill>
        <p:spPr>
          <a:xfrm>
            <a:off x="14498080" y="2175333"/>
            <a:ext cx="9089499" cy="3925783"/>
          </a:xfrm>
          <a:prstGeom prst="rect">
            <a:avLst/>
          </a:prstGeom>
          <a:ln w="12700">
            <a:miter lim="400000"/>
          </a:ln>
        </p:spPr>
      </p:pic>
      <p:sp>
        <p:nvSpPr>
          <p:cNvPr id="372" name="Computer Vision Methode zur Gesichtskantenerkennung (z.B. Viola-Jones-Methode)."/>
          <p:cNvSpPr txBox="1"/>
          <p:nvPr/>
        </p:nvSpPr>
        <p:spPr>
          <a:xfrm>
            <a:off x="14511077" y="6213778"/>
            <a:ext cx="9089629" cy="729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55600">
              <a:lnSpc>
                <a:spcPct val="100000"/>
              </a:lnSpc>
              <a:spcBef>
                <a:spcPts val="0"/>
              </a:spcBef>
              <a:defRPr sz="2100"/>
            </a:lvl1pPr>
          </a:lstStyle>
          <a:p>
            <a:r>
              <a:t>Computer Vision Methode zur Gesichtskantenerkennung (z.B. Viola-Jones-Methode).</a:t>
            </a:r>
          </a:p>
        </p:txBody>
      </p:sp>
      <p:sp>
        <p:nvSpPr>
          <p:cNvPr id="373" name="„Labeled Faces in the Wild (LFW)&quot; ist ein öffentlich zugänglicher Datensatz mit über 13.000 Bildern (darunter Pressefotos, Fotos von öffentlichen Veranstaltungen und soziale Medien) von 5.749 echten Personen."/>
          <p:cNvSpPr txBox="1"/>
          <p:nvPr/>
        </p:nvSpPr>
        <p:spPr>
          <a:xfrm>
            <a:off x="14485084" y="11986451"/>
            <a:ext cx="9141615" cy="104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55600">
              <a:lnSpc>
                <a:spcPct val="100000"/>
              </a:lnSpc>
              <a:spcBef>
                <a:spcPts val="0"/>
              </a:spcBef>
              <a:defRPr sz="2100"/>
            </a:lvl1pPr>
          </a:lstStyle>
          <a:p>
            <a:r>
              <a:t>„Labeled Faces in the Wild (LFW)" ist ein öffentlich zugänglicher Datensatz mit über 13.000 Bildern (darunter Pressefotos, Fotos von öffentlichen Veranstaltungen und soziale Medien) von 5.749 echten Personen.</a:t>
            </a:r>
          </a:p>
        </p:txBody>
      </p:sp>
      <p:sp>
        <p:nvSpPr>
          <p:cNvPr id="374" name="AR-Filter verwenden  klassische Bildverarbeitung (Computer Vision)  und/oder einfache maschinelle Lernmethoden."/>
          <p:cNvSpPr txBox="1"/>
          <p:nvPr/>
        </p:nvSpPr>
        <p:spPr>
          <a:xfrm>
            <a:off x="1067092" y="5095697"/>
            <a:ext cx="13655967" cy="2965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pPr>
            <a:r>
              <a:t>AR-Filter verwenden </a:t>
            </a:r>
            <a:br/>
            <a:r>
              <a:t>klassische Bildverarbeitung </a:t>
            </a:r>
            <a:r>
              <a:rPr>
                <a:solidFill>
                  <a:srgbClr val="E43BD5"/>
                </a:solidFill>
              </a:rPr>
              <a:t>(Computer Vision)</a:t>
            </a:r>
            <a:r>
              <a:t> </a:t>
            </a:r>
            <a:br/>
            <a:r>
              <a:t>und/oder einfache </a:t>
            </a:r>
            <a:r>
              <a:rPr>
                <a:solidFill>
                  <a:srgbClr val="E43BD5"/>
                </a:solidFill>
              </a:rPr>
              <a:t>maschinelle Lernmethoden</a:t>
            </a:r>
            <a:r>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37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78"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pic>
        <p:nvPicPr>
          <p:cNvPr id="379" name="dataset-card.png" descr="dataset-card.png"/>
          <p:cNvPicPr>
            <a:picLocks noChangeAspect="1"/>
          </p:cNvPicPr>
          <p:nvPr/>
        </p:nvPicPr>
        <p:blipFill>
          <a:blip r:embed="rId2"/>
          <a:srcRect l="1121" b="49808"/>
          <a:stretch>
            <a:fillRect/>
          </a:stretch>
        </p:blipFill>
        <p:spPr>
          <a:xfrm>
            <a:off x="14511077" y="7183047"/>
            <a:ext cx="9089456" cy="4613897"/>
          </a:xfrm>
          <a:prstGeom prst="rect">
            <a:avLst/>
          </a:prstGeom>
          <a:ln w="12700">
            <a:miter lim="400000"/>
          </a:ln>
        </p:spPr>
      </p:pic>
      <p:pic>
        <p:nvPicPr>
          <p:cNvPr id="380" name="Bildschirmfoto 2025-09-22 um 13.42.56.png" descr="Bildschirmfoto 2025-09-22 um 13.42.56.png"/>
          <p:cNvPicPr>
            <a:picLocks noChangeAspect="1"/>
          </p:cNvPicPr>
          <p:nvPr/>
        </p:nvPicPr>
        <p:blipFill>
          <a:blip r:embed="rId3"/>
          <a:srcRect b="21326"/>
          <a:stretch>
            <a:fillRect/>
          </a:stretch>
        </p:blipFill>
        <p:spPr>
          <a:xfrm>
            <a:off x="14498080" y="2175333"/>
            <a:ext cx="9089499" cy="3925783"/>
          </a:xfrm>
          <a:prstGeom prst="rect">
            <a:avLst/>
          </a:prstGeom>
          <a:ln w="12700">
            <a:miter lim="400000"/>
          </a:ln>
        </p:spPr>
      </p:pic>
      <p:sp>
        <p:nvSpPr>
          <p:cNvPr id="381" name="Computer Vision Methode zur Gesichtskantenerkennung (z.B. Viola-Jones-Methode)."/>
          <p:cNvSpPr txBox="1"/>
          <p:nvPr/>
        </p:nvSpPr>
        <p:spPr>
          <a:xfrm>
            <a:off x="14511077" y="6213778"/>
            <a:ext cx="9089629" cy="729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55600">
              <a:lnSpc>
                <a:spcPct val="100000"/>
              </a:lnSpc>
              <a:spcBef>
                <a:spcPts val="0"/>
              </a:spcBef>
              <a:defRPr sz="2100"/>
            </a:lvl1pPr>
          </a:lstStyle>
          <a:p>
            <a:r>
              <a:t>Computer Vision Methode zur Gesichtskantenerkennung (z.B. Viola-Jones-Methode).</a:t>
            </a:r>
          </a:p>
        </p:txBody>
      </p:sp>
      <p:sp>
        <p:nvSpPr>
          <p:cNvPr id="382" name="„Labeled Faces in the Wild (LFW)&quot; ist ein öffentlich zugänglicher Datensatz mit über 13.000 Bildern (darunter Pressefotos, Fotos von öffentlichen Veranstaltungen und soziale Medien) von 5.749 echten Personen."/>
          <p:cNvSpPr txBox="1"/>
          <p:nvPr/>
        </p:nvSpPr>
        <p:spPr>
          <a:xfrm>
            <a:off x="14485084" y="11986451"/>
            <a:ext cx="9141615" cy="104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55600">
              <a:lnSpc>
                <a:spcPct val="100000"/>
              </a:lnSpc>
              <a:spcBef>
                <a:spcPts val="0"/>
              </a:spcBef>
              <a:defRPr sz="2100"/>
            </a:lvl1pPr>
          </a:lstStyle>
          <a:p>
            <a:r>
              <a:t>„Labeled Faces in the Wild (LFW)" ist ein öffentlich zugänglicher Datensatz mit über 13.000 Bildern (darunter Pressefotos, Fotos von öffentlichen Veranstaltungen und soziale Medien) von 5.749 echten Personen.</a:t>
            </a:r>
          </a:p>
        </p:txBody>
      </p:sp>
      <p:sp>
        <p:nvSpPr>
          <p:cNvPr id="383" name="Computer Vision…"/>
          <p:cNvSpPr txBox="1"/>
          <p:nvPr/>
        </p:nvSpPr>
        <p:spPr>
          <a:xfrm>
            <a:off x="1170890" y="3314772"/>
            <a:ext cx="12328156" cy="300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b="1"/>
            </a:pPr>
            <a:r>
              <a:t>Computer Vision</a:t>
            </a:r>
          </a:p>
          <a:p>
            <a:pPr defTabSz="355600">
              <a:lnSpc>
                <a:spcPct val="100000"/>
              </a:lnSpc>
              <a:spcBef>
                <a:spcPts val="0"/>
              </a:spcBef>
              <a:defRPr sz="3600"/>
            </a:pPr>
            <a:r>
              <a:t>Bei Computer Vision werden Bilder nach </a:t>
            </a:r>
            <a:r>
              <a:rPr i="1"/>
              <a:t>festgelegten Regeln</a:t>
            </a:r>
            <a:r>
              <a:t> analysiert. Beispielsweise durch die Helligkeitsverteilung der Pixel in einem Bild.</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386"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87"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sp>
        <p:nvSpPr>
          <p:cNvPr id="388" name="Computer Vision…"/>
          <p:cNvSpPr txBox="1"/>
          <p:nvPr/>
        </p:nvSpPr>
        <p:spPr>
          <a:xfrm>
            <a:off x="1170890" y="3314772"/>
            <a:ext cx="12328156" cy="300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b="1"/>
            </a:pPr>
            <a:r>
              <a:t>Computer Vision</a:t>
            </a:r>
          </a:p>
          <a:p>
            <a:pPr defTabSz="355600">
              <a:lnSpc>
                <a:spcPct val="100000"/>
              </a:lnSpc>
              <a:spcBef>
                <a:spcPts val="0"/>
              </a:spcBef>
              <a:defRPr sz="3600"/>
            </a:pPr>
            <a:r>
              <a:t>Bei Computer Vision werden Bilder nach </a:t>
            </a:r>
            <a:r>
              <a:rPr i="1"/>
              <a:t>festgelegten Regeln</a:t>
            </a:r>
            <a:r>
              <a:t> analysiert. Beispielsweise durch die Helligkeitsverteilung der Pixel in einem Bild.</a:t>
            </a:r>
          </a:p>
        </p:txBody>
      </p:sp>
      <p:pic>
        <p:nvPicPr>
          <p:cNvPr id="389" name="dataset-card.png" descr="dataset-card.png"/>
          <p:cNvPicPr>
            <a:picLocks noChangeAspect="1"/>
          </p:cNvPicPr>
          <p:nvPr/>
        </p:nvPicPr>
        <p:blipFill>
          <a:blip r:embed="rId2"/>
          <a:srcRect l="1121" b="49808"/>
          <a:stretch>
            <a:fillRect/>
          </a:stretch>
        </p:blipFill>
        <p:spPr>
          <a:xfrm>
            <a:off x="14511077" y="7183047"/>
            <a:ext cx="9089456" cy="4613897"/>
          </a:xfrm>
          <a:prstGeom prst="rect">
            <a:avLst/>
          </a:prstGeom>
          <a:ln w="12700">
            <a:miter lim="400000"/>
          </a:ln>
        </p:spPr>
      </p:pic>
      <p:pic>
        <p:nvPicPr>
          <p:cNvPr id="390" name="Bildschirmfoto 2025-09-22 um 13.42.56.png" descr="Bildschirmfoto 2025-09-22 um 13.42.56.png"/>
          <p:cNvPicPr>
            <a:picLocks noChangeAspect="1"/>
          </p:cNvPicPr>
          <p:nvPr/>
        </p:nvPicPr>
        <p:blipFill>
          <a:blip r:embed="rId3"/>
          <a:srcRect b="21326"/>
          <a:stretch>
            <a:fillRect/>
          </a:stretch>
        </p:blipFill>
        <p:spPr>
          <a:xfrm>
            <a:off x="14498081" y="2175333"/>
            <a:ext cx="9089498" cy="3925783"/>
          </a:xfrm>
          <a:prstGeom prst="rect">
            <a:avLst/>
          </a:prstGeom>
          <a:ln w="12700">
            <a:miter lim="400000"/>
          </a:ln>
        </p:spPr>
      </p:pic>
      <p:sp>
        <p:nvSpPr>
          <p:cNvPr id="391" name="Computer Vision Methode zur Gesichtskantenerkennung (z.B. Viola-Jones-Methode)."/>
          <p:cNvSpPr txBox="1"/>
          <p:nvPr/>
        </p:nvSpPr>
        <p:spPr>
          <a:xfrm>
            <a:off x="14511077" y="6213778"/>
            <a:ext cx="9089629" cy="729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55600">
              <a:lnSpc>
                <a:spcPct val="100000"/>
              </a:lnSpc>
              <a:spcBef>
                <a:spcPts val="0"/>
              </a:spcBef>
              <a:defRPr sz="2100"/>
            </a:lvl1pPr>
          </a:lstStyle>
          <a:p>
            <a:r>
              <a:t>Computer Vision Methode zur Gesichtskantenerkennung (z.B. Viola-Jones-Methode).</a:t>
            </a:r>
          </a:p>
        </p:txBody>
      </p:sp>
      <p:sp>
        <p:nvSpPr>
          <p:cNvPr id="392" name="„Labeled Faces in the Wild (LFW)&quot; ist ein öffentlich zugänglicher Datensatz mit über 13.000 Bildern (darunter Pressefotos, Fotos von öffentlichen Veranstaltungen und soziale Medien) von 5.749 echten Personen."/>
          <p:cNvSpPr txBox="1"/>
          <p:nvPr/>
        </p:nvSpPr>
        <p:spPr>
          <a:xfrm>
            <a:off x="14485084" y="11986452"/>
            <a:ext cx="9141615" cy="1046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55600">
              <a:lnSpc>
                <a:spcPct val="100000"/>
              </a:lnSpc>
              <a:spcBef>
                <a:spcPts val="0"/>
              </a:spcBef>
              <a:defRPr sz="2100"/>
            </a:lvl1pPr>
          </a:lstStyle>
          <a:p>
            <a:r>
              <a:t>„Labeled Faces in the Wild (LFW)" ist ein öffentlich zugänglicher Datensatz mit über 13.000 Bildern (darunter Pressefotos, Fotos von öffentlichen Veranstaltungen und soziale Medien) von 5.749 echten Personen.</a:t>
            </a:r>
          </a:p>
        </p:txBody>
      </p:sp>
      <p:sp>
        <p:nvSpPr>
          <p:cNvPr id="393" name="Maschinelles Lernen…"/>
          <p:cNvSpPr txBox="1"/>
          <p:nvPr/>
        </p:nvSpPr>
        <p:spPr>
          <a:xfrm>
            <a:off x="1252837" y="8238457"/>
            <a:ext cx="11473863" cy="250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b="1"/>
            </a:pPr>
            <a:r>
              <a:rPr dirty="0" err="1"/>
              <a:t>Maschinelles</a:t>
            </a:r>
            <a:r>
              <a:rPr dirty="0"/>
              <a:t> </a:t>
            </a:r>
            <a:r>
              <a:rPr dirty="0" err="1"/>
              <a:t>Lernen</a:t>
            </a:r>
            <a:endParaRPr dirty="0"/>
          </a:p>
          <a:p>
            <a:pPr defTabSz="355600">
              <a:lnSpc>
                <a:spcPct val="100000"/>
              </a:lnSpc>
              <a:spcBef>
                <a:spcPts val="0"/>
              </a:spcBef>
              <a:defRPr sz="3600"/>
            </a:pPr>
            <a:r>
              <a:rPr dirty="0" err="1"/>
              <a:t>Anstatt</a:t>
            </a:r>
            <a:r>
              <a:rPr dirty="0"/>
              <a:t> </a:t>
            </a:r>
            <a:r>
              <a:rPr dirty="0" err="1"/>
              <a:t>mit</a:t>
            </a:r>
            <a:r>
              <a:rPr dirty="0"/>
              <a:t> </a:t>
            </a:r>
            <a:r>
              <a:rPr dirty="0" err="1"/>
              <a:t>festen</a:t>
            </a:r>
            <a:r>
              <a:rPr dirty="0"/>
              <a:t> </a:t>
            </a:r>
            <a:r>
              <a:rPr dirty="0" err="1"/>
              <a:t>Regeln</a:t>
            </a:r>
            <a:r>
              <a:rPr dirty="0"/>
              <a:t> </a:t>
            </a:r>
            <a:r>
              <a:rPr dirty="0" err="1"/>
              <a:t>zu</a:t>
            </a:r>
            <a:r>
              <a:rPr dirty="0"/>
              <a:t> </a:t>
            </a:r>
            <a:r>
              <a:rPr dirty="0" err="1"/>
              <a:t>arbeiten</a:t>
            </a:r>
            <a:r>
              <a:rPr dirty="0"/>
              <a:t>, </a:t>
            </a:r>
            <a:r>
              <a:rPr dirty="0" err="1"/>
              <a:t>lernt</a:t>
            </a:r>
            <a:r>
              <a:rPr dirty="0"/>
              <a:t> das Modell </a:t>
            </a:r>
            <a:r>
              <a:rPr lang="de-DE" dirty="0"/>
              <a:t>anhand von</a:t>
            </a:r>
            <a:r>
              <a:rPr dirty="0"/>
              <a:t> </a:t>
            </a:r>
            <a:r>
              <a:rPr i="1" dirty="0" err="1"/>
              <a:t>Datensätzen</a:t>
            </a:r>
            <a:r>
              <a:rPr i="1"/>
              <a:t> </a:t>
            </a:r>
            <a:r>
              <a:t>typische</a:t>
            </a:r>
            <a:r>
              <a:rPr dirty="0"/>
              <a:t> Muster von </a:t>
            </a:r>
            <a:r>
              <a:rPr dirty="0" err="1"/>
              <a:t>Gesichtern</a:t>
            </a:r>
            <a:r>
              <a:rPr dirty="0"/>
              <a:t> </a:t>
            </a:r>
            <a:r>
              <a:rPr dirty="0" err="1"/>
              <a:t>zu</a:t>
            </a:r>
            <a:r>
              <a:rPr dirty="0"/>
              <a:t> </a:t>
            </a:r>
            <a:r>
              <a:rPr dirty="0" err="1"/>
              <a:t>erkennen</a:t>
            </a:r>
            <a:r>
              <a:rPr dirty="0"/>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396"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397" name="Die Abbildung zeigt, wie AR-Filter mit Hilfe von Computer Vision und Facial Mapping-Technologie funktionieren.…"/>
          <p:cNvSpPr txBox="1"/>
          <p:nvPr/>
        </p:nvSpPr>
        <p:spPr>
          <a:xfrm>
            <a:off x="1210624" y="1731597"/>
            <a:ext cx="21745680" cy="72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lnSpc>
                <a:spcPct val="100000"/>
              </a:lnSpc>
              <a:spcBef>
                <a:spcPts val="0"/>
              </a:spcBef>
              <a:defRPr sz="2100"/>
            </a:pPr>
            <a:r>
              <a:t>Die Abbildung zeigt, wie AR-Filter mit Hilfe von Computer Vision und Facial Mapping-Technologie funktionieren. </a:t>
            </a:r>
          </a:p>
          <a:p>
            <a:pPr defTabSz="355600">
              <a:lnSpc>
                <a:spcPct val="100000"/>
              </a:lnSpc>
              <a:spcBef>
                <a:spcPts val="0"/>
              </a:spcBef>
              <a:defRPr sz="2100"/>
            </a:pPr>
            <a:r>
              <a:t>Andere Arten von Filtern, z. B. solche, die mit Deep-Learning-Algorithmen erstellt werden, sind in dieser Abbildung nicht dargestellt.</a:t>
            </a:r>
          </a:p>
        </p:txBody>
      </p:sp>
      <p:sp>
        <p:nvSpPr>
          <p:cNvPr id="398" name="Input"/>
          <p:cNvSpPr txBox="1"/>
          <p:nvPr/>
        </p:nvSpPr>
        <p:spPr>
          <a:xfrm>
            <a:off x="1278174" y="11877313"/>
            <a:ext cx="126163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solidFill>
                  <a:srgbClr val="E43BD5"/>
                </a:solidFill>
              </a:defRPr>
            </a:lvl1pPr>
          </a:lstStyle>
          <a:p>
            <a:r>
              <a:t>Input</a:t>
            </a:r>
          </a:p>
        </p:txBody>
      </p:sp>
      <p:sp>
        <p:nvSpPr>
          <p:cNvPr id="399" name="Kamera erkennt das Gesicht. (Computer Vision)"/>
          <p:cNvSpPr txBox="1"/>
          <p:nvPr/>
        </p:nvSpPr>
        <p:spPr>
          <a:xfrm>
            <a:off x="6988651" y="11817706"/>
            <a:ext cx="5200633"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pPr>
            <a:r>
              <a:t>Kamera erkennt das Gesicht. </a:t>
            </a:r>
            <a:r>
              <a:rPr sz="2500" b="0"/>
              <a:t>(Computer Vision)</a:t>
            </a:r>
          </a:p>
        </p:txBody>
      </p:sp>
      <p:sp>
        <p:nvSpPr>
          <p:cNvPr id="400" name="Gesichtsmaske wird erstellt. (Position von Augen, Nase, Mund)"/>
          <p:cNvSpPr txBox="1"/>
          <p:nvPr/>
        </p:nvSpPr>
        <p:spPr>
          <a:xfrm>
            <a:off x="12768233" y="11861075"/>
            <a:ext cx="5323088" cy="897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pPr>
            <a:r>
              <a:t>Gesichtsmaske wird erstellt. </a:t>
            </a:r>
            <a:r>
              <a:rPr sz="2500" b="0"/>
              <a:t>(Position von Augen, Nase, Mund)</a:t>
            </a:r>
          </a:p>
        </p:txBody>
      </p:sp>
      <p:sp>
        <p:nvSpPr>
          <p:cNvPr id="401" name="Filter wird in Echtzeit über das Gesicht gelegt."/>
          <p:cNvSpPr txBox="1"/>
          <p:nvPr/>
        </p:nvSpPr>
        <p:spPr>
          <a:xfrm>
            <a:off x="18760335" y="11817706"/>
            <a:ext cx="4875649"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lvl1pPr>
          </a:lstStyle>
          <a:p>
            <a:r>
              <a:t>Filter wird in Echtzeit über das Gesicht gelegt.</a:t>
            </a:r>
          </a:p>
        </p:txBody>
      </p:sp>
      <p:pic>
        <p:nvPicPr>
          <p:cNvPr id="402" name="how-ki-filter-1.png" descr="how-ki-filter-1.png"/>
          <p:cNvPicPr>
            <a:picLocks noChangeAspect="1"/>
          </p:cNvPicPr>
          <p:nvPr/>
        </p:nvPicPr>
        <p:blipFill>
          <a:blip r:embed="rId2"/>
          <a:stretch>
            <a:fillRect/>
          </a:stretch>
        </p:blipFill>
        <p:spPr>
          <a:xfrm>
            <a:off x="-826414" y="1255826"/>
            <a:ext cx="8202662" cy="12302352"/>
          </a:xfrm>
          <a:prstGeom prst="rect">
            <a:avLst/>
          </a:prstGeom>
          <a:ln w="12700">
            <a:miter lim="400000"/>
          </a:ln>
        </p:spPr>
      </p:pic>
      <p:pic>
        <p:nvPicPr>
          <p:cNvPr id="403" name="how-ki-filter-2.png" descr="how-ki-filter-2.png"/>
          <p:cNvPicPr>
            <a:picLocks noChangeAspect="1"/>
          </p:cNvPicPr>
          <p:nvPr/>
        </p:nvPicPr>
        <p:blipFill>
          <a:blip r:embed="rId3"/>
          <a:stretch>
            <a:fillRect/>
          </a:stretch>
        </p:blipFill>
        <p:spPr>
          <a:xfrm>
            <a:off x="4915225" y="1259853"/>
            <a:ext cx="8197294" cy="12294298"/>
          </a:xfrm>
          <a:prstGeom prst="rect">
            <a:avLst/>
          </a:prstGeom>
          <a:ln w="12700">
            <a:miter lim="400000"/>
          </a:ln>
        </p:spPr>
      </p:pic>
      <p:pic>
        <p:nvPicPr>
          <p:cNvPr id="404" name="how-ki-filter-3.png" descr="how-ki-filter-3.png"/>
          <p:cNvPicPr>
            <a:picLocks noChangeAspect="1"/>
          </p:cNvPicPr>
          <p:nvPr/>
        </p:nvPicPr>
        <p:blipFill>
          <a:blip r:embed="rId4"/>
          <a:stretch>
            <a:fillRect/>
          </a:stretch>
        </p:blipFill>
        <p:spPr>
          <a:xfrm>
            <a:off x="10822779" y="1325535"/>
            <a:ext cx="8109704" cy="12162934"/>
          </a:xfrm>
          <a:prstGeom prst="rect">
            <a:avLst/>
          </a:prstGeom>
          <a:ln w="12700">
            <a:miter lim="400000"/>
          </a:ln>
        </p:spPr>
      </p:pic>
      <p:pic>
        <p:nvPicPr>
          <p:cNvPr id="405" name="how-ki-filter-4.png" descr="how-ki-filter-4.png"/>
          <p:cNvPicPr>
            <a:picLocks noChangeAspect="1"/>
          </p:cNvPicPr>
          <p:nvPr/>
        </p:nvPicPr>
        <p:blipFill>
          <a:blip r:embed="rId5"/>
          <a:stretch>
            <a:fillRect/>
          </a:stretch>
        </p:blipFill>
        <p:spPr>
          <a:xfrm>
            <a:off x="16773267" y="1287434"/>
            <a:ext cx="8109704" cy="12162935"/>
          </a:xfrm>
          <a:prstGeom prst="rect">
            <a:avLst/>
          </a:prstGeom>
          <a:ln w="12700">
            <a:miter lim="400000"/>
          </a:ln>
        </p:spPr>
      </p:pic>
      <p:sp>
        <p:nvSpPr>
          <p:cNvPr id="406" name="Rechteck"/>
          <p:cNvSpPr/>
          <p:nvPr/>
        </p:nvSpPr>
        <p:spPr>
          <a:xfrm>
            <a:off x="7005708" y="2620737"/>
            <a:ext cx="17039132" cy="10446141"/>
          </a:xfrm>
          <a:prstGeom prst="rect">
            <a:avLst/>
          </a:prstGeom>
          <a:solidFill>
            <a:srgbClr val="000000">
              <a:alpha val="60694"/>
            </a:srgbClr>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407" name="Bild: Anna Kraher, CC-BY"/>
          <p:cNvSpPr txBox="1"/>
          <p:nvPr/>
        </p:nvSpPr>
        <p:spPr>
          <a:xfrm>
            <a:off x="20771808" y="13080999"/>
            <a:ext cx="27308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Bild: Anna Kraher, CC-BY</a:t>
            </a:r>
          </a:p>
        </p:txBody>
      </p:sp>
      <p:sp>
        <p:nvSpPr>
          <p:cNvPr id="408"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11"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12" name="Die Abbildung zeigt, wie AR-Filter mit Hilfe von Computer Vision und Facial Mapping-Technologie funktionieren.…"/>
          <p:cNvSpPr txBox="1"/>
          <p:nvPr/>
        </p:nvSpPr>
        <p:spPr>
          <a:xfrm>
            <a:off x="1210624" y="1731597"/>
            <a:ext cx="21745680" cy="72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lnSpc>
                <a:spcPct val="100000"/>
              </a:lnSpc>
              <a:spcBef>
                <a:spcPts val="0"/>
              </a:spcBef>
              <a:defRPr sz="2100"/>
            </a:pPr>
            <a:r>
              <a:t>Die Abbildung zeigt, wie AR-Filter mit Hilfe von Computer Vision und Facial Mapping-Technologie funktionieren. </a:t>
            </a:r>
          </a:p>
          <a:p>
            <a:pPr defTabSz="355600">
              <a:lnSpc>
                <a:spcPct val="100000"/>
              </a:lnSpc>
              <a:spcBef>
                <a:spcPts val="0"/>
              </a:spcBef>
              <a:defRPr sz="2100"/>
            </a:pPr>
            <a:r>
              <a:t>Andere Arten von Filtern, z. B. solche, die mit Deep-Learning-Algorithmen erstellt werden, sind in dieser Abbildung nicht dargestellt.</a:t>
            </a:r>
          </a:p>
        </p:txBody>
      </p:sp>
      <p:sp>
        <p:nvSpPr>
          <p:cNvPr id="413" name="Input"/>
          <p:cNvSpPr txBox="1"/>
          <p:nvPr/>
        </p:nvSpPr>
        <p:spPr>
          <a:xfrm>
            <a:off x="1278174" y="11877313"/>
            <a:ext cx="126163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lvl1pPr>
          </a:lstStyle>
          <a:p>
            <a:r>
              <a:t>Input</a:t>
            </a:r>
          </a:p>
        </p:txBody>
      </p:sp>
      <p:sp>
        <p:nvSpPr>
          <p:cNvPr id="414" name="Kamera erkennt das Gesicht. (Computer Vision)"/>
          <p:cNvSpPr txBox="1"/>
          <p:nvPr/>
        </p:nvSpPr>
        <p:spPr>
          <a:xfrm>
            <a:off x="6988651" y="11817706"/>
            <a:ext cx="5200633"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solidFill>
                  <a:srgbClr val="E43BD5"/>
                </a:solidFill>
              </a:defRPr>
            </a:pPr>
            <a:r>
              <a:t>Kamera erkennt das Gesicht. </a:t>
            </a:r>
            <a:r>
              <a:rPr sz="2500" b="0"/>
              <a:t>(Computer Vision)</a:t>
            </a:r>
          </a:p>
        </p:txBody>
      </p:sp>
      <p:sp>
        <p:nvSpPr>
          <p:cNvPr id="415" name="Gesichtsmaske wird erstellt. (Position von Augen, Nase, Mund)"/>
          <p:cNvSpPr txBox="1"/>
          <p:nvPr/>
        </p:nvSpPr>
        <p:spPr>
          <a:xfrm>
            <a:off x="12768233" y="11861075"/>
            <a:ext cx="5323088" cy="897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pPr>
            <a:r>
              <a:t>Gesichtsmaske wird erstellt. </a:t>
            </a:r>
            <a:r>
              <a:rPr sz="2500" b="0"/>
              <a:t>(Position von Augen, Nase, Mund)</a:t>
            </a:r>
          </a:p>
        </p:txBody>
      </p:sp>
      <p:sp>
        <p:nvSpPr>
          <p:cNvPr id="416" name="Filter wird in Echtzeit über das Gesicht gelegt."/>
          <p:cNvSpPr txBox="1"/>
          <p:nvPr/>
        </p:nvSpPr>
        <p:spPr>
          <a:xfrm>
            <a:off x="18760335" y="11817706"/>
            <a:ext cx="4875649"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lvl1pPr>
          </a:lstStyle>
          <a:p>
            <a:r>
              <a:t>Filter wird in Echtzeit über das Gesicht gelegt.</a:t>
            </a:r>
          </a:p>
        </p:txBody>
      </p:sp>
      <p:pic>
        <p:nvPicPr>
          <p:cNvPr id="417" name="how-ki-filter-1.png" descr="how-ki-filter-1.png"/>
          <p:cNvPicPr>
            <a:picLocks noChangeAspect="1"/>
          </p:cNvPicPr>
          <p:nvPr/>
        </p:nvPicPr>
        <p:blipFill>
          <a:blip r:embed="rId2"/>
          <a:stretch>
            <a:fillRect/>
          </a:stretch>
        </p:blipFill>
        <p:spPr>
          <a:xfrm>
            <a:off x="-826414" y="1255826"/>
            <a:ext cx="8202662" cy="12302352"/>
          </a:xfrm>
          <a:prstGeom prst="rect">
            <a:avLst/>
          </a:prstGeom>
          <a:ln w="12700">
            <a:miter lim="400000"/>
          </a:ln>
        </p:spPr>
      </p:pic>
      <p:pic>
        <p:nvPicPr>
          <p:cNvPr id="418" name="how-ki-filter-2.png" descr="how-ki-filter-2.png"/>
          <p:cNvPicPr>
            <a:picLocks noChangeAspect="1"/>
          </p:cNvPicPr>
          <p:nvPr/>
        </p:nvPicPr>
        <p:blipFill>
          <a:blip r:embed="rId3"/>
          <a:stretch>
            <a:fillRect/>
          </a:stretch>
        </p:blipFill>
        <p:spPr>
          <a:xfrm>
            <a:off x="4915225" y="1259853"/>
            <a:ext cx="8197294" cy="12294298"/>
          </a:xfrm>
          <a:prstGeom prst="rect">
            <a:avLst/>
          </a:prstGeom>
          <a:ln w="12700">
            <a:miter lim="400000"/>
          </a:ln>
        </p:spPr>
      </p:pic>
      <p:pic>
        <p:nvPicPr>
          <p:cNvPr id="419" name="how-ki-filter-3.png" descr="how-ki-filter-3.png"/>
          <p:cNvPicPr>
            <a:picLocks noChangeAspect="1"/>
          </p:cNvPicPr>
          <p:nvPr/>
        </p:nvPicPr>
        <p:blipFill>
          <a:blip r:embed="rId4"/>
          <a:stretch>
            <a:fillRect/>
          </a:stretch>
        </p:blipFill>
        <p:spPr>
          <a:xfrm>
            <a:off x="10822779" y="1325535"/>
            <a:ext cx="8109704" cy="12162934"/>
          </a:xfrm>
          <a:prstGeom prst="rect">
            <a:avLst/>
          </a:prstGeom>
          <a:ln w="12700">
            <a:miter lim="400000"/>
          </a:ln>
        </p:spPr>
      </p:pic>
      <p:pic>
        <p:nvPicPr>
          <p:cNvPr id="420" name="how-ki-filter-4.png" descr="how-ki-filter-4.png"/>
          <p:cNvPicPr>
            <a:picLocks noChangeAspect="1"/>
          </p:cNvPicPr>
          <p:nvPr/>
        </p:nvPicPr>
        <p:blipFill>
          <a:blip r:embed="rId5"/>
          <a:stretch>
            <a:fillRect/>
          </a:stretch>
        </p:blipFill>
        <p:spPr>
          <a:xfrm>
            <a:off x="16773267" y="1287434"/>
            <a:ext cx="8109704" cy="12162935"/>
          </a:xfrm>
          <a:prstGeom prst="rect">
            <a:avLst/>
          </a:prstGeom>
          <a:ln w="12700">
            <a:miter lim="400000"/>
          </a:ln>
        </p:spPr>
      </p:pic>
      <p:sp>
        <p:nvSpPr>
          <p:cNvPr id="421" name="Rechteck"/>
          <p:cNvSpPr/>
          <p:nvPr/>
        </p:nvSpPr>
        <p:spPr>
          <a:xfrm>
            <a:off x="11995592" y="2620737"/>
            <a:ext cx="12049248" cy="10446141"/>
          </a:xfrm>
          <a:prstGeom prst="rect">
            <a:avLst/>
          </a:prstGeom>
          <a:solidFill>
            <a:srgbClr val="000000">
              <a:alpha val="60694"/>
            </a:srgbClr>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422" name="Bild: Anna Kraher, CC-BY"/>
          <p:cNvSpPr txBox="1"/>
          <p:nvPr/>
        </p:nvSpPr>
        <p:spPr>
          <a:xfrm>
            <a:off x="20771808" y="13080999"/>
            <a:ext cx="27308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Bild: Anna Kraher, CC-BY</a:t>
            </a:r>
          </a:p>
        </p:txBody>
      </p:sp>
      <p:sp>
        <p:nvSpPr>
          <p:cNvPr id="423"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426"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27" name="Die Abbildung zeigt, wie AR-Filter mit Hilfe von Computer Vision und Facial Mapping-Technologie funktionieren.…"/>
          <p:cNvSpPr txBox="1"/>
          <p:nvPr/>
        </p:nvSpPr>
        <p:spPr>
          <a:xfrm>
            <a:off x="1210624" y="1731597"/>
            <a:ext cx="21745680" cy="72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lnSpc>
                <a:spcPct val="100000"/>
              </a:lnSpc>
              <a:spcBef>
                <a:spcPts val="0"/>
              </a:spcBef>
              <a:defRPr sz="2100"/>
            </a:pPr>
            <a:r>
              <a:t>Die Abbildung zeigt, wie AR-Filter mit Hilfe von Computer Vision und Facial Mapping-Technologie funktionieren. </a:t>
            </a:r>
          </a:p>
          <a:p>
            <a:pPr defTabSz="355600">
              <a:lnSpc>
                <a:spcPct val="100000"/>
              </a:lnSpc>
              <a:spcBef>
                <a:spcPts val="0"/>
              </a:spcBef>
              <a:defRPr sz="2100"/>
            </a:pPr>
            <a:r>
              <a:t>Andere Arten von Filtern, z. B. solche, die mit Deep-Learning-Algorithmen erstellt werden, sind in dieser Abbildung nicht dargestellt.</a:t>
            </a:r>
          </a:p>
        </p:txBody>
      </p:sp>
      <p:sp>
        <p:nvSpPr>
          <p:cNvPr id="428" name="Input"/>
          <p:cNvSpPr txBox="1"/>
          <p:nvPr/>
        </p:nvSpPr>
        <p:spPr>
          <a:xfrm>
            <a:off x="1278174" y="11877313"/>
            <a:ext cx="126163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lvl1pPr>
          </a:lstStyle>
          <a:p>
            <a:r>
              <a:t>Input</a:t>
            </a:r>
          </a:p>
        </p:txBody>
      </p:sp>
      <p:sp>
        <p:nvSpPr>
          <p:cNvPr id="429" name="Kamera erkennt das Gesicht. (Computer Vision)"/>
          <p:cNvSpPr txBox="1"/>
          <p:nvPr/>
        </p:nvSpPr>
        <p:spPr>
          <a:xfrm>
            <a:off x="6988651" y="11817706"/>
            <a:ext cx="5200633"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pPr>
            <a:r>
              <a:t>Kamera erkennt das Gesicht. </a:t>
            </a:r>
            <a:r>
              <a:rPr sz="2500" b="0"/>
              <a:t>(Computer Vision)</a:t>
            </a:r>
          </a:p>
        </p:txBody>
      </p:sp>
      <p:sp>
        <p:nvSpPr>
          <p:cNvPr id="430" name="Gesichtsmaske wird erstellt. (Position von Augen, Nase, Mund)"/>
          <p:cNvSpPr txBox="1"/>
          <p:nvPr/>
        </p:nvSpPr>
        <p:spPr>
          <a:xfrm>
            <a:off x="12768233" y="11861075"/>
            <a:ext cx="5323088" cy="897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solidFill>
                  <a:srgbClr val="E43BD5"/>
                </a:solidFill>
              </a:defRPr>
            </a:pPr>
            <a:r>
              <a:t>Gesichtsmaske wird erstellt. </a:t>
            </a:r>
            <a:r>
              <a:rPr sz="2500" b="0"/>
              <a:t>(Position von Augen, Nase, Mund)</a:t>
            </a:r>
          </a:p>
        </p:txBody>
      </p:sp>
      <p:sp>
        <p:nvSpPr>
          <p:cNvPr id="431" name="Filter wird in Echtzeit über das Gesicht gelegt."/>
          <p:cNvSpPr txBox="1"/>
          <p:nvPr/>
        </p:nvSpPr>
        <p:spPr>
          <a:xfrm>
            <a:off x="18760335" y="11817706"/>
            <a:ext cx="4875649"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lvl1pPr>
          </a:lstStyle>
          <a:p>
            <a:r>
              <a:t>Filter wird in Echtzeit über das Gesicht gelegt.</a:t>
            </a:r>
          </a:p>
        </p:txBody>
      </p:sp>
      <p:pic>
        <p:nvPicPr>
          <p:cNvPr id="432" name="how-ki-filter-1.png" descr="how-ki-filter-1.png"/>
          <p:cNvPicPr>
            <a:picLocks noChangeAspect="1"/>
          </p:cNvPicPr>
          <p:nvPr/>
        </p:nvPicPr>
        <p:blipFill>
          <a:blip r:embed="rId2"/>
          <a:stretch>
            <a:fillRect/>
          </a:stretch>
        </p:blipFill>
        <p:spPr>
          <a:xfrm>
            <a:off x="-826414" y="1255826"/>
            <a:ext cx="8202662" cy="12302352"/>
          </a:xfrm>
          <a:prstGeom prst="rect">
            <a:avLst/>
          </a:prstGeom>
          <a:ln w="12700">
            <a:miter lim="400000"/>
          </a:ln>
        </p:spPr>
      </p:pic>
      <p:pic>
        <p:nvPicPr>
          <p:cNvPr id="433" name="how-ki-filter-2.png" descr="how-ki-filter-2.png"/>
          <p:cNvPicPr>
            <a:picLocks noChangeAspect="1"/>
          </p:cNvPicPr>
          <p:nvPr/>
        </p:nvPicPr>
        <p:blipFill>
          <a:blip r:embed="rId3"/>
          <a:stretch>
            <a:fillRect/>
          </a:stretch>
        </p:blipFill>
        <p:spPr>
          <a:xfrm>
            <a:off x="4915225" y="1259853"/>
            <a:ext cx="8197294" cy="12294298"/>
          </a:xfrm>
          <a:prstGeom prst="rect">
            <a:avLst/>
          </a:prstGeom>
          <a:ln w="12700">
            <a:miter lim="400000"/>
          </a:ln>
        </p:spPr>
      </p:pic>
      <p:pic>
        <p:nvPicPr>
          <p:cNvPr id="434" name="how-ki-filter-3.png" descr="how-ki-filter-3.png"/>
          <p:cNvPicPr>
            <a:picLocks noChangeAspect="1"/>
          </p:cNvPicPr>
          <p:nvPr/>
        </p:nvPicPr>
        <p:blipFill>
          <a:blip r:embed="rId4"/>
          <a:stretch>
            <a:fillRect/>
          </a:stretch>
        </p:blipFill>
        <p:spPr>
          <a:xfrm>
            <a:off x="10822779" y="1325535"/>
            <a:ext cx="8109704" cy="12162934"/>
          </a:xfrm>
          <a:prstGeom prst="rect">
            <a:avLst/>
          </a:prstGeom>
          <a:ln w="12700">
            <a:miter lim="400000"/>
          </a:ln>
        </p:spPr>
      </p:pic>
      <p:pic>
        <p:nvPicPr>
          <p:cNvPr id="435" name="how-ki-filter-4.png" descr="how-ki-filter-4.png"/>
          <p:cNvPicPr>
            <a:picLocks noChangeAspect="1"/>
          </p:cNvPicPr>
          <p:nvPr/>
        </p:nvPicPr>
        <p:blipFill>
          <a:blip r:embed="rId5"/>
          <a:stretch>
            <a:fillRect/>
          </a:stretch>
        </p:blipFill>
        <p:spPr>
          <a:xfrm>
            <a:off x="16773267" y="1287434"/>
            <a:ext cx="8109704" cy="12162935"/>
          </a:xfrm>
          <a:prstGeom prst="rect">
            <a:avLst/>
          </a:prstGeom>
          <a:ln w="12700">
            <a:miter lim="400000"/>
          </a:ln>
        </p:spPr>
      </p:pic>
      <p:sp>
        <p:nvSpPr>
          <p:cNvPr id="436" name="Rechteck"/>
          <p:cNvSpPr/>
          <p:nvPr/>
        </p:nvSpPr>
        <p:spPr>
          <a:xfrm>
            <a:off x="18213164" y="2620737"/>
            <a:ext cx="5831676" cy="10446141"/>
          </a:xfrm>
          <a:prstGeom prst="rect">
            <a:avLst/>
          </a:prstGeom>
          <a:solidFill>
            <a:srgbClr val="000000">
              <a:alpha val="60694"/>
            </a:srgbClr>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437" name="Bild: Anna Kraher, CC-BY"/>
          <p:cNvSpPr txBox="1"/>
          <p:nvPr/>
        </p:nvSpPr>
        <p:spPr>
          <a:xfrm>
            <a:off x="20771808" y="13080999"/>
            <a:ext cx="27308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Bild: Anna Kraher, CC-BY</a:t>
            </a:r>
          </a:p>
        </p:txBody>
      </p:sp>
      <p:sp>
        <p:nvSpPr>
          <p:cNvPr id="438"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441"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42" name="Die Abbildung zeigt, wie AR-Filter mit Hilfe von Computer Vision und Facial Mapping-Technologie funktionieren.…"/>
          <p:cNvSpPr txBox="1"/>
          <p:nvPr/>
        </p:nvSpPr>
        <p:spPr>
          <a:xfrm>
            <a:off x="1210624" y="1731597"/>
            <a:ext cx="21745680" cy="72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lnSpc>
                <a:spcPct val="100000"/>
              </a:lnSpc>
              <a:spcBef>
                <a:spcPts val="0"/>
              </a:spcBef>
              <a:defRPr sz="2100"/>
            </a:pPr>
            <a:r>
              <a:t>Die Abbildung zeigt, wie AR-Filter mit Hilfe von Computer Vision und Facial Mapping-Technologie funktionieren. </a:t>
            </a:r>
          </a:p>
          <a:p>
            <a:pPr defTabSz="355600">
              <a:lnSpc>
                <a:spcPct val="100000"/>
              </a:lnSpc>
              <a:spcBef>
                <a:spcPts val="0"/>
              </a:spcBef>
              <a:defRPr sz="2100"/>
            </a:pPr>
            <a:r>
              <a:t>Andere Arten von Filtern, z. B. solche, die mit Deep-Learning-Algorithmen erstellt werden, sind in dieser Abbildung nicht dargestellt.</a:t>
            </a:r>
          </a:p>
        </p:txBody>
      </p:sp>
      <p:sp>
        <p:nvSpPr>
          <p:cNvPr id="443" name="Input"/>
          <p:cNvSpPr txBox="1"/>
          <p:nvPr/>
        </p:nvSpPr>
        <p:spPr>
          <a:xfrm>
            <a:off x="1278174" y="11877313"/>
            <a:ext cx="1261636"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lvl1pPr>
          </a:lstStyle>
          <a:p>
            <a:r>
              <a:t>Input</a:t>
            </a:r>
          </a:p>
        </p:txBody>
      </p:sp>
      <p:sp>
        <p:nvSpPr>
          <p:cNvPr id="444" name="Kamera erkennt das Gesicht. (Computer Vision)"/>
          <p:cNvSpPr txBox="1"/>
          <p:nvPr/>
        </p:nvSpPr>
        <p:spPr>
          <a:xfrm>
            <a:off x="6988651" y="11817706"/>
            <a:ext cx="5200633"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pPr>
            <a:r>
              <a:t>Kamera erkennt das Gesicht. </a:t>
            </a:r>
            <a:r>
              <a:rPr sz="2500" b="0"/>
              <a:t>(Computer Vision)</a:t>
            </a:r>
          </a:p>
        </p:txBody>
      </p:sp>
      <p:sp>
        <p:nvSpPr>
          <p:cNvPr id="445" name="Gesichtsmaske wird erstellt. (Position von Augen, Nase, Mund)"/>
          <p:cNvSpPr txBox="1"/>
          <p:nvPr/>
        </p:nvSpPr>
        <p:spPr>
          <a:xfrm>
            <a:off x="12768233" y="11861075"/>
            <a:ext cx="5323088" cy="897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b="1"/>
            </a:pPr>
            <a:r>
              <a:t>Gesichtsmaske wird erstellt. </a:t>
            </a:r>
            <a:r>
              <a:rPr sz="2500" b="0"/>
              <a:t>(Position von Augen, Nase, Mund)</a:t>
            </a:r>
          </a:p>
        </p:txBody>
      </p:sp>
      <p:sp>
        <p:nvSpPr>
          <p:cNvPr id="446" name="Filter wird in Echtzeit über das Gesicht gelegt."/>
          <p:cNvSpPr txBox="1"/>
          <p:nvPr/>
        </p:nvSpPr>
        <p:spPr>
          <a:xfrm>
            <a:off x="18760335" y="11817706"/>
            <a:ext cx="4875649" cy="984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solidFill>
                  <a:srgbClr val="E43BD5"/>
                </a:solidFill>
              </a:defRPr>
            </a:lvl1pPr>
          </a:lstStyle>
          <a:p>
            <a:r>
              <a:t>Filter wird in Echtzeit über das Gesicht gelegt.</a:t>
            </a:r>
          </a:p>
        </p:txBody>
      </p:sp>
      <p:pic>
        <p:nvPicPr>
          <p:cNvPr id="447" name="how-ki-filter-1.png" descr="how-ki-filter-1.png"/>
          <p:cNvPicPr>
            <a:picLocks noChangeAspect="1"/>
          </p:cNvPicPr>
          <p:nvPr/>
        </p:nvPicPr>
        <p:blipFill>
          <a:blip r:embed="rId2"/>
          <a:stretch>
            <a:fillRect/>
          </a:stretch>
        </p:blipFill>
        <p:spPr>
          <a:xfrm>
            <a:off x="-826414" y="1255826"/>
            <a:ext cx="8202662" cy="12302352"/>
          </a:xfrm>
          <a:prstGeom prst="rect">
            <a:avLst/>
          </a:prstGeom>
          <a:ln w="12700">
            <a:miter lim="400000"/>
          </a:ln>
        </p:spPr>
      </p:pic>
      <p:pic>
        <p:nvPicPr>
          <p:cNvPr id="448" name="how-ki-filter-2.png" descr="how-ki-filter-2.png"/>
          <p:cNvPicPr>
            <a:picLocks noChangeAspect="1"/>
          </p:cNvPicPr>
          <p:nvPr/>
        </p:nvPicPr>
        <p:blipFill>
          <a:blip r:embed="rId3"/>
          <a:stretch>
            <a:fillRect/>
          </a:stretch>
        </p:blipFill>
        <p:spPr>
          <a:xfrm>
            <a:off x="4915225" y="1259853"/>
            <a:ext cx="8197294" cy="12294298"/>
          </a:xfrm>
          <a:prstGeom prst="rect">
            <a:avLst/>
          </a:prstGeom>
          <a:ln w="12700">
            <a:miter lim="400000"/>
          </a:ln>
        </p:spPr>
      </p:pic>
      <p:pic>
        <p:nvPicPr>
          <p:cNvPr id="449" name="how-ki-filter-3.png" descr="how-ki-filter-3.png"/>
          <p:cNvPicPr>
            <a:picLocks noChangeAspect="1"/>
          </p:cNvPicPr>
          <p:nvPr/>
        </p:nvPicPr>
        <p:blipFill>
          <a:blip r:embed="rId4"/>
          <a:stretch>
            <a:fillRect/>
          </a:stretch>
        </p:blipFill>
        <p:spPr>
          <a:xfrm>
            <a:off x="10822779" y="1325535"/>
            <a:ext cx="8109704" cy="12162934"/>
          </a:xfrm>
          <a:prstGeom prst="rect">
            <a:avLst/>
          </a:prstGeom>
          <a:ln w="12700">
            <a:miter lim="400000"/>
          </a:ln>
        </p:spPr>
      </p:pic>
      <p:pic>
        <p:nvPicPr>
          <p:cNvPr id="450" name="how-ki-filter-4.png" descr="how-ki-filter-4.png"/>
          <p:cNvPicPr>
            <a:picLocks noChangeAspect="1"/>
          </p:cNvPicPr>
          <p:nvPr/>
        </p:nvPicPr>
        <p:blipFill>
          <a:blip r:embed="rId5"/>
          <a:stretch>
            <a:fillRect/>
          </a:stretch>
        </p:blipFill>
        <p:spPr>
          <a:xfrm>
            <a:off x="16773267" y="1287434"/>
            <a:ext cx="8109704" cy="12162935"/>
          </a:xfrm>
          <a:prstGeom prst="rect">
            <a:avLst/>
          </a:prstGeom>
          <a:ln w="12700">
            <a:miter lim="400000"/>
          </a:ln>
        </p:spPr>
      </p:pic>
      <p:sp>
        <p:nvSpPr>
          <p:cNvPr id="451" name="Bild: Anna Kraher, CC-BY"/>
          <p:cNvSpPr txBox="1"/>
          <p:nvPr/>
        </p:nvSpPr>
        <p:spPr>
          <a:xfrm>
            <a:off x="20771808" y="13080999"/>
            <a:ext cx="27308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rPr dirty="0"/>
              <a:t>Bild: Anna Kraher, CC-BY</a:t>
            </a:r>
          </a:p>
        </p:txBody>
      </p:sp>
      <p:sp>
        <p:nvSpPr>
          <p:cNvPr id="452" name="/ Wie Schönheitsfilter funktionieren (AR-Filter)"/>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 (AR-Filter)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45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56" name="/ Wie Schönheitsfilter funktionieren"/>
          <p:cNvSpPr txBox="1"/>
          <p:nvPr/>
        </p:nvSpPr>
        <p:spPr>
          <a:xfrm>
            <a:off x="12598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Wie Schönheitsfilter funktionieren</a:t>
            </a:r>
          </a:p>
        </p:txBody>
      </p:sp>
      <p:sp>
        <p:nvSpPr>
          <p:cNvPr id="457" name="Castillo-Hermosilla, M. P., Tayebi-Jazayeri, H., &amp; Williams, V. (25.11.2023): Breaking the Filtered Lens: A Feminist examination of beauty ideals in augmented reality filters, in: [Präsentation der Konferenz]. EAI CAIP 2023 - EAI 2nd International Confer"/>
          <p:cNvSpPr txBox="1"/>
          <p:nvPr/>
        </p:nvSpPr>
        <p:spPr>
          <a:xfrm>
            <a:off x="12899301" y="12585699"/>
            <a:ext cx="11293703" cy="136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spcBef>
                <a:spcPts val="1200"/>
              </a:spcBef>
              <a:defRPr sz="1800">
                <a:solidFill>
                  <a:srgbClr val="A9A9A9"/>
                </a:solidFill>
              </a:defRPr>
            </a:lvl1pPr>
          </a:lstStyle>
          <a:p>
            <a:r>
              <a:t>Castillo-Hermosilla, M. P., Tayebi-Jazayeri, H., &amp; Williams, V. (25.11.2023): Breaking the Filtered Lens: A Feminist examination of beauty ideals in augmented reality filters, in: [Präsentation der Konferenz]. EAI CAIP 2023 - EAI 2nd International Conference on AI for People, Democratizing AI, Bologna, Italy.</a:t>
            </a:r>
          </a:p>
        </p:txBody>
      </p:sp>
      <p:pic>
        <p:nvPicPr>
          <p:cNvPr id="458" name="video-hedye.mp4" descr="video-hedye.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3968863" y="2729479"/>
            <a:ext cx="4157381" cy="8431688"/>
          </a:xfrm>
          <a:prstGeom prst="rect">
            <a:avLst/>
          </a:prstGeom>
          <a:ln w="12700">
            <a:miter lim="400000"/>
          </a:ln>
        </p:spPr>
      </p:pic>
      <p:pic>
        <p:nvPicPr>
          <p:cNvPr id="459" name="phone-frame.png" descr="phone-frame.png"/>
          <p:cNvPicPr>
            <a:picLocks noChangeAspect="1"/>
          </p:cNvPicPr>
          <p:nvPr/>
        </p:nvPicPr>
        <p:blipFill>
          <a:blip r:embed="rId7"/>
          <a:stretch>
            <a:fillRect/>
          </a:stretch>
        </p:blipFill>
        <p:spPr>
          <a:xfrm>
            <a:off x="11690843" y="323807"/>
            <a:ext cx="8713421" cy="13068386"/>
          </a:xfrm>
          <a:prstGeom prst="rect">
            <a:avLst/>
          </a:prstGeom>
          <a:ln w="12700">
            <a:miter lim="400000"/>
          </a:ln>
        </p:spPr>
      </p:pic>
      <p:pic>
        <p:nvPicPr>
          <p:cNvPr id="460" name="video-mariana.mp4" descr="video-mariana.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5513706" y="2655539"/>
            <a:ext cx="4252380" cy="8624355"/>
          </a:xfrm>
          <a:prstGeom prst="rect">
            <a:avLst/>
          </a:prstGeom>
          <a:ln w="12700">
            <a:miter lim="400000"/>
          </a:ln>
        </p:spPr>
      </p:pic>
      <p:sp>
        <p:nvSpPr>
          <p:cNvPr id="461" name="Rechteck"/>
          <p:cNvSpPr/>
          <p:nvPr/>
        </p:nvSpPr>
        <p:spPr>
          <a:xfrm>
            <a:off x="5590161" y="2612814"/>
            <a:ext cx="4329880" cy="104455"/>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
        <p:nvSpPr>
          <p:cNvPr id="462" name="Rechteck"/>
          <p:cNvSpPr/>
          <p:nvPr/>
        </p:nvSpPr>
        <p:spPr>
          <a:xfrm>
            <a:off x="5474956" y="11230253"/>
            <a:ext cx="4329880" cy="104455"/>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pic>
        <p:nvPicPr>
          <p:cNvPr id="463" name="phone-frame.png" descr="phone-frame.png"/>
          <p:cNvPicPr>
            <a:picLocks noChangeAspect="1"/>
          </p:cNvPicPr>
          <p:nvPr/>
        </p:nvPicPr>
        <p:blipFill>
          <a:blip r:embed="rId7"/>
          <a:stretch>
            <a:fillRect/>
          </a:stretch>
        </p:blipFill>
        <p:spPr>
          <a:xfrm>
            <a:off x="3283186" y="411130"/>
            <a:ext cx="8713421" cy="130683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458"/>
                                        </p:tgtEl>
                                      </p:cBhvr>
                                    </p:cmd>
                                  </p:childTnLst>
                                </p:cTn>
                              </p:par>
                            </p:childTnLst>
                          </p:cTn>
                        </p:par>
                        <p:par>
                          <p:cTn id="7" fill="hold">
                            <p:stCondLst>
                              <p:cond delay="15800"/>
                            </p:stCondLst>
                            <p:childTnLst>
                              <p:par>
                                <p:cTn id="8" presetID="1" presetClass="mediacall" presetSubtype="0" fill="hold" nodeType="afterEffect">
                                  <p:stCondLst>
                                    <p:cond delay="0"/>
                                  </p:stCondLst>
                                  <p:childTnLst>
                                    <p:cmd type="call" cmd="playFrom(0.0)">
                                      <p:cBhvr>
                                        <p:cTn id="9" dur="16149" fill="hold"/>
                                        <p:tgtEl>
                                          <p:spTgt spid="4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458"/>
                </p:tgtEl>
              </p:cMediaNode>
            </p:video>
            <p:seq concurrent="1" prevAc="none" nextAc="seek">
              <p:cTn id="11" restart="whenNotActive" fill="hold" evtFilter="cancelBubble" nodeType="interactiveSeq">
                <p:stCondLst>
                  <p:cond evt="onClick" delay="0">
                    <p:tgtEl>
                      <p:spTgt spid="45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58"/>
                                        </p:tgtEl>
                                      </p:cBhvr>
                                    </p:cmd>
                                  </p:childTnLst>
                                </p:cTn>
                              </p:par>
                            </p:childTnLst>
                          </p:cTn>
                        </p:par>
                      </p:childTnLst>
                    </p:cTn>
                  </p:par>
                </p:childTnLst>
              </p:cTn>
              <p:nextCondLst>
                <p:cond evt="onClick" delay="0">
                  <p:tgtEl>
                    <p:spTgt spid="458"/>
                  </p:tgtEl>
                </p:cond>
              </p:nextCondLst>
            </p:seq>
            <p:video>
              <p:cMediaNode vol="100000">
                <p:cTn id="16" fill="hold" display="0">
                  <p:stCondLst>
                    <p:cond delay="indefinite"/>
                  </p:stCondLst>
                </p:cTn>
                <p:tgtEl>
                  <p:spTgt spid="460"/>
                </p:tgtEl>
              </p:cMediaNode>
            </p:video>
            <p:seq concurrent="1" prevAc="none" nextAc="seek">
              <p:cTn id="17" restart="whenNotActive" fill="hold" evtFilter="cancelBubble" nodeType="interactiveSeq">
                <p:stCondLst>
                  <p:cond evt="onClick" delay="0">
                    <p:tgtEl>
                      <p:spTgt spid="46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60"/>
                                        </p:tgtEl>
                                      </p:cBhvr>
                                    </p:cmd>
                                  </p:childTnLst>
                                </p:cTn>
                              </p:par>
                            </p:childTnLst>
                          </p:cTn>
                        </p:par>
                      </p:childTnLst>
                    </p:cTn>
                  </p:par>
                </p:childTnLst>
              </p:cTn>
              <p:nextCondLst>
                <p:cond evt="onClick" delay="0">
                  <p:tgtEl>
                    <p:spTgt spid="46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KI ist der Spiegel"/>
          <p:cNvSpPr txBox="1">
            <a:spLocks noGrp="1"/>
          </p:cNvSpPr>
          <p:nvPr>
            <p:ph type="ctrTitle"/>
          </p:nvPr>
        </p:nvSpPr>
        <p:spPr>
          <a:xfrm>
            <a:off x="2038890" y="6320165"/>
            <a:ext cx="19842044" cy="2626127"/>
          </a:xfrm>
          <a:prstGeom prst="rect">
            <a:avLst/>
          </a:prstGeom>
          <a:effectLst>
            <a:reflection stA="68000" dir="5400000" sy="-100000" algn="bl" rotWithShape="0"/>
          </a:effectLst>
        </p:spPr>
        <p:txBody>
          <a:bodyPr anchor="t">
            <a:normAutofit/>
          </a:bodyPr>
          <a:lstStyle>
            <a:lvl1pPr>
              <a:defRPr sz="20000" spc="-400"/>
            </a:lvl1pPr>
          </a:lstStyle>
          <a:p>
            <a:r>
              <a:rPr dirty="0"/>
              <a:t>KI </a:t>
            </a:r>
            <a:r>
              <a:rPr dirty="0" err="1"/>
              <a:t>ist</a:t>
            </a:r>
            <a:r>
              <a:rPr dirty="0"/>
              <a:t> der Spiegel</a:t>
            </a:r>
          </a:p>
        </p:txBody>
      </p:sp>
      <p:sp>
        <p:nvSpPr>
          <p:cNvPr id="46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467"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69" name="KI funktioniert wie ein Spiegel der Gesellschaft. Sie sammelt Daten von uns und zeigt uns das, was wir ihr gegeben haben.…"/>
          <p:cNvSpPr txBox="1"/>
          <p:nvPr/>
        </p:nvSpPr>
        <p:spPr>
          <a:xfrm>
            <a:off x="2185928" y="1825390"/>
            <a:ext cx="11091023" cy="3898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355600">
              <a:lnSpc>
                <a:spcPct val="100000"/>
              </a:lnSpc>
              <a:spcBef>
                <a:spcPts val="3600"/>
              </a:spcBef>
              <a:defRPr sz="3600" b="1"/>
            </a:pPr>
            <a:r>
              <a:t>KI funktioniert wie ein Spiegel der Gesellschaft. Sie sammelt Daten von uns und zeigt uns das, was wir ihr gegeben haben.</a:t>
            </a:r>
          </a:p>
          <a:p>
            <a:pPr defTabSz="355600">
              <a:lnSpc>
                <a:spcPct val="100000"/>
              </a:lnSpc>
              <a:spcBef>
                <a:spcPts val="0"/>
              </a:spcBef>
              <a:defRPr sz="3600" b="1"/>
            </a:pPr>
            <a:r>
              <a:t>Wir nutzen die Ergebnisse und geben wieder neue Daten ein. So sind auch wir wie ein Spiegel. Es ist, als ob man zwei Spiegel gegenüberstellt.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 name="Foliennummer"/>
          <p:cNvSpPr txBox="1">
            <a:spLocks noGrp="1"/>
          </p:cNvSpPr>
          <p:nvPr>
            <p:ph type="sldNum" sz="quarter" idx="2"/>
          </p:nvPr>
        </p:nvSpPr>
        <p:spPr>
          <a:xfrm>
            <a:off x="12065050" y="13080999"/>
            <a:ext cx="368504"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rPr/>
              <a:t>39</a:t>
            </a:fld>
            <a:endParaRPr/>
          </a:p>
        </p:txBody>
      </p:sp>
      <p:sp>
        <p:nvSpPr>
          <p:cNvPr id="472" name="PAUSE"/>
          <p:cNvSpPr txBox="1">
            <a:spLocks noGrp="1"/>
          </p:cNvSpPr>
          <p:nvPr>
            <p:ph type="title"/>
          </p:nvPr>
        </p:nvSpPr>
        <p:spPr>
          <a:xfrm>
            <a:off x="7665056" y="4800906"/>
            <a:ext cx="9461409" cy="3472789"/>
          </a:xfrm>
          <a:prstGeom prst="rect">
            <a:avLst/>
          </a:prstGeom>
        </p:spPr>
        <p:txBody>
          <a:bodyPr/>
          <a:lstStyle>
            <a:lvl1pPr>
              <a:defRPr sz="21800" spc="-436">
                <a:solidFill>
                  <a:srgbClr val="000000"/>
                </a:solidFill>
              </a:defRPr>
            </a:lvl1pPr>
          </a:lstStyle>
          <a:p>
            <a:r>
              <a:rPr dirty="0"/>
              <a:t>PAUSE</a:t>
            </a:r>
          </a:p>
        </p:txBody>
      </p:sp>
      <p:sp>
        <p:nvSpPr>
          <p:cNvPr id="473" name="5 min"/>
          <p:cNvSpPr txBox="1"/>
          <p:nvPr/>
        </p:nvSpPr>
        <p:spPr>
          <a:xfrm>
            <a:off x="12141797" y="8292733"/>
            <a:ext cx="1066956"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latin typeface="Roboto Mono Regular Regular"/>
                <a:ea typeface="Roboto Mono Regular Regular"/>
                <a:cs typeface="Roboto Mono Regular Regular"/>
                <a:sym typeface="Roboto Mono Regular Regular"/>
              </a:defRPr>
            </a:lvl1pPr>
          </a:lstStyle>
          <a:p>
            <a:r>
              <a:t>5 min</a:t>
            </a:r>
          </a:p>
        </p:txBody>
      </p:sp>
      <p:pic>
        <p:nvPicPr>
          <p:cNvPr id="474" name="Duration_Icon.png" descr="Duration_Icon.png"/>
          <p:cNvPicPr>
            <a:picLocks noChangeAspect="1"/>
          </p:cNvPicPr>
          <p:nvPr/>
        </p:nvPicPr>
        <p:blipFill>
          <a:blip r:embed="rId2"/>
          <a:stretch>
            <a:fillRect/>
          </a:stretch>
        </p:blipFill>
        <p:spPr>
          <a:xfrm>
            <a:off x="11175247" y="8191072"/>
            <a:ext cx="724021" cy="724022"/>
          </a:xfrm>
          <a:prstGeom prst="rect">
            <a:avLst/>
          </a:prstGeom>
          <a:ln w="12700">
            <a:miter lim="400000"/>
          </a:ln>
        </p:spPr>
      </p:pic>
      <p:sp>
        <p:nvSpPr>
          <p:cNvPr id="47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Heutige Regeln"/>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Heutige Regeln</a:t>
            </a:r>
          </a:p>
        </p:txBody>
      </p:sp>
      <p:sp>
        <p:nvSpPr>
          <p:cNvPr id="187"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88"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189" name="Unterbreche andere nicht.…"/>
          <p:cNvSpPr txBox="1"/>
          <p:nvPr/>
        </p:nvSpPr>
        <p:spPr>
          <a:xfrm>
            <a:off x="1386948" y="2578614"/>
            <a:ext cx="19239362" cy="584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66750" indent="-666750">
              <a:buSzPct val="100000"/>
              <a:buAutoNum type="arabicPeriod"/>
              <a:defRPr sz="3600" b="1"/>
            </a:pPr>
            <a:r>
              <a:t>Unterbreche andere nicht.</a:t>
            </a:r>
          </a:p>
          <a:p>
            <a:pPr marL="666750" indent="-666750">
              <a:buSzPct val="100000"/>
              <a:buAutoNum type="arabicPeriod"/>
              <a:defRPr sz="3600" b="1">
                <a:solidFill>
                  <a:srgbClr val="000000"/>
                </a:solidFill>
              </a:defRPr>
            </a:pPr>
            <a:r>
              <a:t>Aktives Zuhören macht einen Unterschied.</a:t>
            </a:r>
            <a:br/>
            <a:r>
              <a:rPr b="0"/>
              <a:t>Höre genau zu was andere sagen. Wir lernen mehr, wenn wir zuhören anstatt gleich Ratschläge zu geben.</a:t>
            </a:r>
          </a:p>
          <a:p>
            <a:pPr marL="666750" indent="-666750">
              <a:buSzPct val="100000"/>
              <a:buAutoNum type="arabicPeriod"/>
              <a:defRPr sz="3600" b="1">
                <a:solidFill>
                  <a:srgbClr val="000000"/>
                </a:solidFill>
              </a:defRPr>
            </a:pPr>
            <a:r>
              <a:t>Keine Bewertungen.</a:t>
            </a:r>
            <a:br>
              <a:rPr b="0"/>
            </a:br>
            <a:r>
              <a:rPr b="0"/>
              <a:t>Dies soll ein sichererer Raum sein. Wir beurteilen nicht, was andere denken oder fühlen.</a:t>
            </a:r>
          </a:p>
          <a:p>
            <a:pPr marL="666750" indent="-666750">
              <a:buSzPct val="100000"/>
              <a:buAutoNum type="arabicPeriod"/>
              <a:defRPr sz="3600" b="1">
                <a:solidFill>
                  <a:srgbClr val="000000"/>
                </a:solidFill>
              </a:defRPr>
            </a:pPr>
            <a:r>
              <a:t>Kein Zwang zum Sprechen.</a:t>
            </a:r>
            <a:br>
              <a:rPr b="0"/>
            </a:br>
            <a:r>
              <a:rPr b="0"/>
              <a:t>Teile nur, wenn du möchtest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Lasst uns forschen!"/>
          <p:cNvSpPr txBox="1">
            <a:spLocks noGrp="1"/>
          </p:cNvSpPr>
          <p:nvPr>
            <p:ph type="ctrTitle"/>
          </p:nvPr>
        </p:nvSpPr>
        <p:spPr>
          <a:xfrm>
            <a:off x="969754" y="3778675"/>
            <a:ext cx="22080953" cy="8289458"/>
          </a:xfrm>
          <a:prstGeom prst="rect">
            <a:avLst/>
          </a:prstGeom>
        </p:spPr>
        <p:txBody>
          <a:bodyPr anchor="t"/>
          <a:lstStyle>
            <a:lvl1pPr>
              <a:defRPr sz="20000" spc="-400"/>
            </a:lvl1pPr>
          </a:lstStyle>
          <a:p>
            <a:r>
              <a:t>Lasst uns forschen!</a:t>
            </a:r>
          </a:p>
        </p:txBody>
      </p:sp>
      <p:sp>
        <p:nvSpPr>
          <p:cNvPr id="47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479"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481" name="Lest euch die Themen durch und wählt eines aus."/>
          <p:cNvSpPr txBox="1">
            <a:spLocks noGrp="1"/>
          </p:cNvSpPr>
          <p:nvPr>
            <p:ph type="ctrTitle"/>
          </p:nvPr>
        </p:nvSpPr>
        <p:spPr>
          <a:xfrm>
            <a:off x="969754" y="3882597"/>
            <a:ext cx="22080953" cy="8185536"/>
          </a:xfrm>
          <a:prstGeom prst="rect">
            <a:avLst/>
          </a:prstGeom>
        </p:spPr>
        <p:txBody>
          <a:bodyPr anchor="t"/>
          <a:lstStyle>
            <a:lvl1pPr>
              <a:spcBef>
                <a:spcPts val="4100"/>
              </a:spcBef>
              <a:defRPr sz="20000" spc="-400">
                <a:solidFill>
                  <a:srgbClr val="000000"/>
                </a:solidFill>
              </a:defRPr>
            </a:lvl1pPr>
          </a:lstStyle>
          <a:p>
            <a:r>
              <a:t>Lest euch die Themen durch und wählt eines aus.</a:t>
            </a:r>
          </a:p>
        </p:txBody>
      </p:sp>
      <p:sp>
        <p:nvSpPr>
          <p:cNvPr id="48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48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84" name="ca. 5 min"/>
          <p:cNvSpPr txBox="1"/>
          <p:nvPr/>
        </p:nvSpPr>
        <p:spPr>
          <a:xfrm>
            <a:off x="21254963" y="1313735"/>
            <a:ext cx="1829080"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2500">
                <a:solidFill>
                  <a:srgbClr val="000000"/>
                </a:solidFill>
                <a:latin typeface="Roboto Mono Regular Regular"/>
                <a:ea typeface="Roboto Mono Regular Regular"/>
                <a:cs typeface="Roboto Mono Regular Regular"/>
                <a:sym typeface="Roboto Mono Regular Regular"/>
              </a:defRPr>
            </a:lvl1pPr>
          </a:lstStyle>
          <a:p>
            <a:r>
              <a:t>ca. 5 min</a:t>
            </a:r>
          </a:p>
        </p:txBody>
      </p:sp>
      <p:pic>
        <p:nvPicPr>
          <p:cNvPr id="485" name="Duration_Icon.png" descr="Duration_Icon.png"/>
          <p:cNvPicPr>
            <a:picLocks noChangeAspect="1"/>
          </p:cNvPicPr>
          <p:nvPr/>
        </p:nvPicPr>
        <p:blipFill>
          <a:blip r:embed="rId2"/>
          <a:stretch>
            <a:fillRect/>
          </a:stretch>
        </p:blipFill>
        <p:spPr>
          <a:xfrm>
            <a:off x="19974844" y="1212075"/>
            <a:ext cx="724021" cy="724021"/>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487" name="Forschungszeit…"/>
          <p:cNvSpPr txBox="1">
            <a:spLocks noGrp="1"/>
          </p:cNvSpPr>
          <p:nvPr>
            <p:ph type="ctrTitle"/>
          </p:nvPr>
        </p:nvSpPr>
        <p:spPr>
          <a:xfrm>
            <a:off x="969754" y="4664244"/>
            <a:ext cx="22080953" cy="7403889"/>
          </a:xfrm>
          <a:prstGeom prst="rect">
            <a:avLst/>
          </a:prstGeom>
        </p:spPr>
        <p:txBody>
          <a:bodyPr anchor="t"/>
          <a:lstStyle/>
          <a:p>
            <a:pPr>
              <a:spcBef>
                <a:spcPts val="4100"/>
              </a:spcBef>
              <a:defRPr sz="20000" spc="-400">
                <a:solidFill>
                  <a:srgbClr val="000000"/>
                </a:solidFill>
              </a:defRPr>
            </a:pPr>
            <a:r>
              <a:t>Forschungszeit</a:t>
            </a:r>
          </a:p>
          <a:p>
            <a:pPr>
              <a:spcBef>
                <a:spcPts val="4100"/>
              </a:spcBef>
              <a:defRPr sz="5100" spc="-102">
                <a:solidFill>
                  <a:srgbClr val="000000"/>
                </a:solidFill>
              </a:defRPr>
            </a:pPr>
            <a:r>
              <a:t>Kleingruppen 4-5 Personen</a:t>
            </a:r>
          </a:p>
        </p:txBody>
      </p:sp>
      <p:sp>
        <p:nvSpPr>
          <p:cNvPr id="48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489"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90" name="20 min"/>
          <p:cNvSpPr txBox="1"/>
          <p:nvPr/>
        </p:nvSpPr>
        <p:spPr>
          <a:xfrm>
            <a:off x="21826556" y="1313735"/>
            <a:ext cx="1257487"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2500">
                <a:solidFill>
                  <a:srgbClr val="000000"/>
                </a:solidFill>
                <a:latin typeface="Roboto Mono Regular Regular"/>
                <a:ea typeface="Roboto Mono Regular Regular"/>
                <a:cs typeface="Roboto Mono Regular Regular"/>
                <a:sym typeface="Roboto Mono Regular Regular"/>
              </a:defRPr>
            </a:lvl1pPr>
          </a:lstStyle>
          <a:p>
            <a:r>
              <a:t>20 min</a:t>
            </a:r>
          </a:p>
        </p:txBody>
      </p:sp>
      <p:pic>
        <p:nvPicPr>
          <p:cNvPr id="491" name="Duration_Icon.png" descr="Duration_Icon.png"/>
          <p:cNvPicPr>
            <a:picLocks noChangeAspect="1"/>
          </p:cNvPicPr>
          <p:nvPr/>
        </p:nvPicPr>
        <p:blipFill>
          <a:blip r:embed="rId2"/>
          <a:stretch>
            <a:fillRect/>
          </a:stretch>
        </p:blipFill>
        <p:spPr>
          <a:xfrm>
            <a:off x="20789450" y="1212075"/>
            <a:ext cx="724021" cy="72402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493" name="Ergebnisse austauschen"/>
          <p:cNvSpPr txBox="1">
            <a:spLocks noGrp="1"/>
          </p:cNvSpPr>
          <p:nvPr>
            <p:ph type="ctrTitle"/>
          </p:nvPr>
        </p:nvSpPr>
        <p:spPr>
          <a:xfrm>
            <a:off x="969754" y="3882597"/>
            <a:ext cx="22080953" cy="8185536"/>
          </a:xfrm>
          <a:prstGeom prst="rect">
            <a:avLst/>
          </a:prstGeom>
        </p:spPr>
        <p:txBody>
          <a:bodyPr anchor="t"/>
          <a:lstStyle>
            <a:lvl1pPr>
              <a:spcBef>
                <a:spcPts val="4100"/>
              </a:spcBef>
              <a:defRPr sz="20000" spc="-400">
                <a:solidFill>
                  <a:srgbClr val="000000"/>
                </a:solidFill>
              </a:defRPr>
            </a:lvl1pPr>
          </a:lstStyle>
          <a:p>
            <a:r>
              <a:t>Ergebnisse austauschen</a:t>
            </a:r>
          </a:p>
        </p:txBody>
      </p:sp>
      <p:sp>
        <p:nvSpPr>
          <p:cNvPr id="49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49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496" name="10 min"/>
          <p:cNvSpPr txBox="1"/>
          <p:nvPr/>
        </p:nvSpPr>
        <p:spPr>
          <a:xfrm>
            <a:off x="21826556" y="1313735"/>
            <a:ext cx="1257487"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2500">
                <a:solidFill>
                  <a:srgbClr val="000000"/>
                </a:solidFill>
                <a:latin typeface="Roboto Mono Regular Regular"/>
                <a:ea typeface="Roboto Mono Regular Regular"/>
                <a:cs typeface="Roboto Mono Regular Regular"/>
                <a:sym typeface="Roboto Mono Regular Regular"/>
              </a:defRPr>
            </a:lvl1pPr>
          </a:lstStyle>
          <a:p>
            <a:r>
              <a:t>10 min</a:t>
            </a:r>
          </a:p>
        </p:txBody>
      </p:sp>
      <p:pic>
        <p:nvPicPr>
          <p:cNvPr id="497" name="Duration_Icon.png" descr="Duration_Icon.png"/>
          <p:cNvPicPr>
            <a:picLocks noChangeAspect="1"/>
          </p:cNvPicPr>
          <p:nvPr/>
        </p:nvPicPr>
        <p:blipFill>
          <a:blip r:embed="rId2"/>
          <a:stretch>
            <a:fillRect/>
          </a:stretch>
        </p:blipFill>
        <p:spPr>
          <a:xfrm>
            <a:off x="20789450" y="1212075"/>
            <a:ext cx="724021" cy="724021"/>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3BD5"/>
        </a:solidFill>
        <a:effectLst/>
      </p:bgPr>
    </p:bg>
    <p:spTree>
      <p:nvGrpSpPr>
        <p:cNvPr id="1" name=""/>
        <p:cNvGrpSpPr/>
        <p:nvPr/>
      </p:nvGrpSpPr>
      <p:grpSpPr>
        <a:xfrm>
          <a:off x="0" y="0"/>
          <a:ext cx="0" cy="0"/>
          <a:chOff x="0" y="0"/>
          <a:chExt cx="0" cy="0"/>
        </a:xfrm>
      </p:grpSpPr>
      <p:sp>
        <p:nvSpPr>
          <p:cNvPr id="499" name="Peer-Review"/>
          <p:cNvSpPr txBox="1">
            <a:spLocks noGrp="1"/>
          </p:cNvSpPr>
          <p:nvPr>
            <p:ph type="ctrTitle"/>
          </p:nvPr>
        </p:nvSpPr>
        <p:spPr>
          <a:xfrm>
            <a:off x="969754" y="5031751"/>
            <a:ext cx="22080953" cy="7036382"/>
          </a:xfrm>
          <a:prstGeom prst="rect">
            <a:avLst/>
          </a:prstGeom>
        </p:spPr>
        <p:txBody>
          <a:bodyPr anchor="t"/>
          <a:lstStyle>
            <a:lvl1pPr>
              <a:spcBef>
                <a:spcPts val="4100"/>
              </a:spcBef>
              <a:defRPr sz="20000" spc="-400">
                <a:solidFill>
                  <a:srgbClr val="000000"/>
                </a:solidFill>
              </a:defRPr>
            </a:lvl1pPr>
          </a:lstStyle>
          <a:p>
            <a:r>
              <a:t>Peer-Review</a:t>
            </a:r>
          </a:p>
        </p:txBody>
      </p:sp>
      <p:sp>
        <p:nvSpPr>
          <p:cNvPr id="500"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501"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Was nehmen wir von heute mit?"/>
          <p:cNvSpPr txBox="1">
            <a:spLocks noGrp="1"/>
          </p:cNvSpPr>
          <p:nvPr>
            <p:ph type="ctrTitle"/>
          </p:nvPr>
        </p:nvSpPr>
        <p:spPr>
          <a:xfrm>
            <a:off x="1206498" y="-222680"/>
            <a:ext cx="21971004" cy="13079760"/>
          </a:xfrm>
          <a:prstGeom prst="rect">
            <a:avLst/>
          </a:prstGeom>
        </p:spPr>
        <p:txBody>
          <a:bodyPr/>
          <a:lstStyle>
            <a:lvl1pPr>
              <a:lnSpc>
                <a:spcPct val="100000"/>
              </a:lnSpc>
              <a:defRPr sz="25000" spc="-500"/>
            </a:lvl1pPr>
          </a:lstStyle>
          <a:p>
            <a:r>
              <a:t>Was nehmen wir von heute mit?</a:t>
            </a:r>
          </a:p>
        </p:txBody>
      </p:sp>
      <p:sp>
        <p:nvSpPr>
          <p:cNvPr id="50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50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olitisches Selbstbewusstsein"/>
          <p:cNvSpPr txBox="1">
            <a:spLocks noGrp="1"/>
          </p:cNvSpPr>
          <p:nvPr>
            <p:ph type="ctrTitle"/>
          </p:nvPr>
        </p:nvSpPr>
        <p:spPr>
          <a:xfrm>
            <a:off x="932370" y="696657"/>
            <a:ext cx="21971004" cy="6287160"/>
          </a:xfrm>
          <a:prstGeom prst="rect">
            <a:avLst/>
          </a:prstGeom>
        </p:spPr>
        <p:txBody>
          <a:bodyPr anchor="t"/>
          <a:lstStyle>
            <a:lvl1pPr>
              <a:lnSpc>
                <a:spcPct val="90000"/>
              </a:lnSpc>
              <a:defRPr sz="18900" spc="-378"/>
            </a:lvl1pPr>
          </a:lstStyle>
          <a:p>
            <a:r>
              <a:t>Politisches Selbstbewusstsein</a:t>
            </a:r>
          </a:p>
        </p:txBody>
      </p:sp>
      <p:sp>
        <p:nvSpPr>
          <p:cNvPr id="508"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509"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510" name="Selbstbewusstsein, ja!…"/>
          <p:cNvSpPr txBox="1"/>
          <p:nvPr/>
        </p:nvSpPr>
        <p:spPr>
          <a:xfrm>
            <a:off x="1199067" y="8707355"/>
            <a:ext cx="11319105" cy="2576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defTabSz="457200">
              <a:lnSpc>
                <a:spcPct val="100000"/>
              </a:lnSpc>
              <a:spcBef>
                <a:spcPts val="0"/>
              </a:spcBef>
              <a:defRPr sz="4000" b="1"/>
            </a:pPr>
            <a:r>
              <a:t>Selbstbewusstsein, ja! </a:t>
            </a:r>
          </a:p>
          <a:p>
            <a:pPr defTabSz="457200">
              <a:lnSpc>
                <a:spcPct val="100000"/>
              </a:lnSpc>
              <a:spcBef>
                <a:spcPts val="0"/>
              </a:spcBef>
              <a:defRPr sz="4000" b="1"/>
            </a:pPr>
            <a:r>
              <a:t>Aber auch Reflexion über das Zusammenspiel zwischen gesellschaftlichen Erwartungen und persönlichen Gefühlen. Wir sind nicht allein!</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chönheitsfilter nicht gut/schlecht"/>
          <p:cNvSpPr txBox="1">
            <a:spLocks noGrp="1"/>
          </p:cNvSpPr>
          <p:nvPr>
            <p:ph type="ctrTitle"/>
          </p:nvPr>
        </p:nvSpPr>
        <p:spPr>
          <a:xfrm>
            <a:off x="932370" y="696657"/>
            <a:ext cx="21971004" cy="6298939"/>
          </a:xfrm>
          <a:prstGeom prst="rect">
            <a:avLst/>
          </a:prstGeom>
        </p:spPr>
        <p:txBody>
          <a:bodyPr anchor="t"/>
          <a:lstStyle>
            <a:lvl1pPr>
              <a:lnSpc>
                <a:spcPct val="90000"/>
              </a:lnSpc>
              <a:defRPr sz="18900" spc="-378"/>
            </a:lvl1pPr>
          </a:lstStyle>
          <a:p>
            <a:r>
              <a:t>Schönheitsfilter nicht gut/schlecht</a:t>
            </a:r>
          </a:p>
        </p:txBody>
      </p:sp>
      <p:sp>
        <p:nvSpPr>
          <p:cNvPr id="513"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514"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515" name="Es geht nicht darum Schönheitsfilter und Leute, die sie benutzen als “gut” oder “schlecht” darzustellen. Stattdessen können wir uns Fragen stellen, wie: Warum würden man sein Gesicht verändern wollen? Ist es mir unangenehm zuzugeben, dass ich sowas benut"/>
          <p:cNvSpPr txBox="1"/>
          <p:nvPr/>
        </p:nvSpPr>
        <p:spPr>
          <a:xfrm>
            <a:off x="1171654" y="6853156"/>
            <a:ext cx="11185147" cy="444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defTabSz="457200">
              <a:lnSpc>
                <a:spcPct val="100000"/>
              </a:lnSpc>
              <a:spcBef>
                <a:spcPts val="1200"/>
              </a:spcBef>
              <a:defRPr sz="4000" b="1"/>
            </a:lvl1pPr>
          </a:lstStyle>
          <a:p>
            <a:r>
              <a:t>Es geht nicht darum Schönheitsfilter und Leute, die sie benutzen als “gut” oder “schlecht” darzustellen. Stattdessen können wir uns Fragen stellen, wie: Warum würden man sein Gesicht verändern wollen? Ist es mir unangenehm zuzugeben, dass ich sowas benutzen würde? Warum?</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Was gibt es noch für Normen außer Schönheitsnormen, die ich hinterfragen kann?"/>
          <p:cNvSpPr txBox="1"/>
          <p:nvPr/>
        </p:nvSpPr>
        <p:spPr>
          <a:xfrm>
            <a:off x="1171654" y="9925819"/>
            <a:ext cx="11444070" cy="133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spcBef>
                <a:spcPts val="1200"/>
              </a:spcBef>
              <a:defRPr sz="4000" b="1"/>
            </a:lvl1pPr>
          </a:lstStyle>
          <a:p>
            <a:r>
              <a:t>Was gibt es noch für Normen außer Schönheitsnormen, die ich hinterfragen kann?</a:t>
            </a:r>
          </a:p>
        </p:txBody>
      </p:sp>
      <p:sp>
        <p:nvSpPr>
          <p:cNvPr id="518" name="Reflexion gesell-schaftlicher Normen"/>
          <p:cNvSpPr txBox="1">
            <a:spLocks noGrp="1"/>
          </p:cNvSpPr>
          <p:nvPr>
            <p:ph type="ctrTitle"/>
          </p:nvPr>
        </p:nvSpPr>
        <p:spPr>
          <a:xfrm>
            <a:off x="932370" y="696657"/>
            <a:ext cx="22636407" cy="8404869"/>
          </a:xfrm>
          <a:prstGeom prst="rect">
            <a:avLst/>
          </a:prstGeom>
        </p:spPr>
        <p:txBody>
          <a:bodyPr anchor="t"/>
          <a:lstStyle>
            <a:lvl1pPr>
              <a:lnSpc>
                <a:spcPct val="90000"/>
              </a:lnSpc>
              <a:defRPr sz="18900" spc="-378"/>
            </a:lvl1pPr>
          </a:lstStyle>
          <a:p>
            <a:r>
              <a:t>Reflexion gesell-schaftlicher Normen</a:t>
            </a:r>
          </a:p>
        </p:txBody>
      </p:sp>
      <p:sp>
        <p:nvSpPr>
          <p:cNvPr id="51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520"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Wie interagieren wir mit verschiedenen Technologien? Zeigen sie Normen auf? Verstärken sie diese?"/>
          <p:cNvSpPr txBox="1"/>
          <p:nvPr/>
        </p:nvSpPr>
        <p:spPr>
          <a:xfrm>
            <a:off x="1171654" y="9335269"/>
            <a:ext cx="11185147" cy="1953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defTabSz="457200">
              <a:lnSpc>
                <a:spcPct val="100000"/>
              </a:lnSpc>
              <a:spcBef>
                <a:spcPts val="1200"/>
              </a:spcBef>
              <a:defRPr sz="4000" b="1"/>
            </a:lvl1pPr>
          </a:lstStyle>
          <a:p>
            <a:r>
              <a:t>Wie interagieren wir mit verschiedenen Technologien? Zeigen sie Normen auf? Verstärken sie diese?</a:t>
            </a:r>
          </a:p>
        </p:txBody>
      </p:sp>
      <p:sp>
        <p:nvSpPr>
          <p:cNvPr id="523" name="Reflexion von Technologien"/>
          <p:cNvSpPr txBox="1">
            <a:spLocks noGrp="1"/>
          </p:cNvSpPr>
          <p:nvPr>
            <p:ph type="ctrTitle"/>
          </p:nvPr>
        </p:nvSpPr>
        <p:spPr>
          <a:xfrm>
            <a:off x="932370" y="696657"/>
            <a:ext cx="22636407" cy="8404869"/>
          </a:xfrm>
          <a:prstGeom prst="rect">
            <a:avLst/>
          </a:prstGeom>
        </p:spPr>
        <p:txBody>
          <a:bodyPr anchor="t"/>
          <a:lstStyle>
            <a:lvl1pPr>
              <a:lnSpc>
                <a:spcPct val="90000"/>
              </a:lnSpc>
              <a:defRPr sz="18900" spc="-378"/>
            </a:lvl1pPr>
          </a:lstStyle>
          <a:p>
            <a:r>
              <a:t>Reflexion von Technologien</a:t>
            </a:r>
          </a:p>
        </p:txBody>
      </p:sp>
      <p:sp>
        <p:nvSpPr>
          <p:cNvPr id="52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525"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Heutige Regeln"/>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Heutige Regeln</a:t>
            </a:r>
          </a:p>
        </p:txBody>
      </p:sp>
      <p:sp>
        <p:nvSpPr>
          <p:cNvPr id="192"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9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194" name="Unterbreche andere nicht.…"/>
          <p:cNvSpPr txBox="1"/>
          <p:nvPr/>
        </p:nvSpPr>
        <p:spPr>
          <a:xfrm>
            <a:off x="1386948" y="2578614"/>
            <a:ext cx="19239362" cy="584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66750" indent="-666750">
              <a:buSzPct val="100000"/>
              <a:buAutoNum type="arabicPeriod"/>
              <a:defRPr sz="3600" b="1"/>
            </a:pPr>
            <a:r>
              <a:t>Unterbreche andere nicht.</a:t>
            </a:r>
          </a:p>
          <a:p>
            <a:pPr marL="666750" indent="-666750">
              <a:buSzPct val="100000"/>
              <a:buAutoNum type="arabicPeriod"/>
              <a:defRPr sz="3600" b="1"/>
            </a:pPr>
            <a:r>
              <a:t>Aktives Zuhören macht einen Unterschied.</a:t>
            </a:r>
            <a:br/>
            <a:r>
              <a:rPr b="0"/>
              <a:t>Höre genau zu was andere sagen. Wir lernen mehr, wenn wir zuhören anstatt gleich Ratschläge zu geben.</a:t>
            </a:r>
          </a:p>
          <a:p>
            <a:pPr marL="666750" indent="-666750">
              <a:buSzPct val="100000"/>
              <a:buAutoNum type="arabicPeriod"/>
              <a:defRPr sz="3600" b="1">
                <a:solidFill>
                  <a:srgbClr val="000000"/>
                </a:solidFill>
              </a:defRPr>
            </a:pPr>
            <a:r>
              <a:t>Keine Bewertungen.</a:t>
            </a:r>
            <a:br>
              <a:rPr b="0"/>
            </a:br>
            <a:r>
              <a:rPr b="0"/>
              <a:t>Dies soll ein sichererer Raum sein. Wir beurteilen nicht, was andere denken oder fühlen.</a:t>
            </a:r>
          </a:p>
          <a:p>
            <a:pPr marL="666750" indent="-666750">
              <a:buSzPct val="100000"/>
              <a:buAutoNum type="arabicPeriod"/>
              <a:defRPr sz="3600" b="1">
                <a:solidFill>
                  <a:srgbClr val="000000"/>
                </a:solidFill>
              </a:defRPr>
            </a:pPr>
            <a:r>
              <a:t>Kein Zwang zum Sprechen.</a:t>
            </a:r>
            <a:br>
              <a:rPr b="0"/>
            </a:br>
            <a:r>
              <a:rPr b="0"/>
              <a:t>Teile nur, wenn du möchtest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Wie neutral ist KI? Wofür wird sie entwickelt? Welche Implikationen hat das für uns?"/>
          <p:cNvSpPr txBox="1"/>
          <p:nvPr/>
        </p:nvSpPr>
        <p:spPr>
          <a:xfrm>
            <a:off x="1171654" y="9951219"/>
            <a:ext cx="11185147" cy="133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defTabSz="457200">
              <a:lnSpc>
                <a:spcPct val="100000"/>
              </a:lnSpc>
              <a:spcBef>
                <a:spcPts val="1200"/>
              </a:spcBef>
              <a:defRPr sz="4000" b="1"/>
            </a:lvl1pPr>
          </a:lstStyle>
          <a:p>
            <a:r>
              <a:t>Wie neutral ist KI? Wofür wird sie entwickelt? Welche Implikationen hat das für uns?</a:t>
            </a:r>
          </a:p>
        </p:txBody>
      </p:sp>
      <p:sp>
        <p:nvSpPr>
          <p:cNvPr id="528" name="Reflexion ‚Künst-licher Intelligenz“"/>
          <p:cNvSpPr txBox="1">
            <a:spLocks noGrp="1"/>
          </p:cNvSpPr>
          <p:nvPr>
            <p:ph type="ctrTitle"/>
          </p:nvPr>
        </p:nvSpPr>
        <p:spPr>
          <a:xfrm>
            <a:off x="932370" y="696657"/>
            <a:ext cx="22636407" cy="8404869"/>
          </a:xfrm>
          <a:prstGeom prst="rect">
            <a:avLst/>
          </a:prstGeom>
        </p:spPr>
        <p:txBody>
          <a:bodyPr anchor="t"/>
          <a:lstStyle>
            <a:lvl1pPr>
              <a:lnSpc>
                <a:spcPct val="90000"/>
              </a:lnSpc>
              <a:defRPr sz="18900" spc="-378"/>
            </a:lvl1pPr>
          </a:lstStyle>
          <a:p>
            <a:r>
              <a:t>Reflexion ‚Künst-licher Intelligenz“</a:t>
            </a:r>
          </a:p>
        </p:txBody>
      </p:sp>
      <p:sp>
        <p:nvSpPr>
          <p:cNvPr id="52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530"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533" name="Vielen Dank :)"/>
          <p:cNvSpPr txBox="1">
            <a:spLocks noGrp="1"/>
          </p:cNvSpPr>
          <p:nvPr>
            <p:ph type="title" idx="4294967295"/>
          </p:nvPr>
        </p:nvSpPr>
        <p:spPr>
          <a:xfrm>
            <a:off x="10021337" y="6250231"/>
            <a:ext cx="4341326" cy="1215538"/>
          </a:xfrm>
          <a:prstGeom prst="rect">
            <a:avLst/>
          </a:prstGeom>
        </p:spPr>
        <p:txBody>
          <a:bodyPr/>
          <a:lstStyle>
            <a:lvl1pPr>
              <a:lnSpc>
                <a:spcPct val="100000"/>
              </a:lnSpc>
              <a:defRPr sz="5000" spc="-100"/>
            </a:lvl1pPr>
          </a:lstStyle>
          <a:p>
            <a:r>
              <a:t>Vielen Dank :)</a:t>
            </a:r>
          </a:p>
        </p:txBody>
      </p:sp>
      <p:pic>
        <p:nvPicPr>
          <p:cNvPr id="534" name="dark_EAI_Banner.png" descr="dark_EAI_Banner.png"/>
          <p:cNvPicPr>
            <a:picLocks noChangeAspect="1"/>
          </p:cNvPicPr>
          <p:nvPr/>
        </p:nvPicPr>
        <p:blipFill>
          <a:blip r:embed="rId2"/>
          <a:stretch>
            <a:fillRect/>
          </a:stretch>
        </p:blipFill>
        <p:spPr>
          <a:xfrm>
            <a:off x="21130544" y="11917608"/>
            <a:ext cx="2663466" cy="1099359"/>
          </a:xfrm>
          <a:prstGeom prst="rect">
            <a:avLst/>
          </a:prstGeom>
          <a:ln w="12700">
            <a:miter lim="400000"/>
          </a:ln>
        </p:spPr>
      </p:pic>
      <p:pic>
        <p:nvPicPr>
          <p:cNvPr id="535" name="deol-logo_Main Dark Logo.png" descr="deol-logo_Main Dark Logo.png"/>
          <p:cNvPicPr>
            <a:picLocks noChangeAspect="1"/>
          </p:cNvPicPr>
          <p:nvPr/>
        </p:nvPicPr>
        <p:blipFill>
          <a:blip r:embed="rId3"/>
          <a:stretch>
            <a:fillRect/>
          </a:stretch>
        </p:blipFill>
        <p:spPr>
          <a:xfrm>
            <a:off x="17971244" y="12139227"/>
            <a:ext cx="2530160" cy="896678"/>
          </a:xfrm>
          <a:prstGeom prst="rect">
            <a:avLst/>
          </a:prstGeom>
          <a:ln w="12700">
            <a:miter lim="400000"/>
          </a:ln>
        </p:spPr>
      </p:pic>
      <p:sp>
        <p:nvSpPr>
          <p:cNvPr id="536"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537" name="Mariana Castillo-Hermosilla…"/>
          <p:cNvSpPr txBox="1"/>
          <p:nvPr/>
        </p:nvSpPr>
        <p:spPr>
          <a:xfrm>
            <a:off x="748042" y="10603459"/>
            <a:ext cx="5502953" cy="2244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just" defTabSz="457200">
              <a:lnSpc>
                <a:spcPct val="100000"/>
              </a:lnSpc>
              <a:spcBef>
                <a:spcPts val="0"/>
              </a:spcBef>
              <a:defRPr sz="2500" b="1"/>
            </a:pPr>
            <a:r>
              <a:t>Mariana Castillo-Hermosilla</a:t>
            </a:r>
          </a:p>
          <a:p>
            <a:pPr algn="just" defTabSz="457200">
              <a:lnSpc>
                <a:spcPct val="100000"/>
              </a:lnSpc>
              <a:spcBef>
                <a:spcPts val="0"/>
              </a:spcBef>
              <a:defRPr sz="2500" b="1"/>
            </a:pPr>
            <a:r>
              <a:t>Hedye Tayebi-Jazayeri</a:t>
            </a:r>
          </a:p>
          <a:p>
            <a:pPr algn="just" defTabSz="457200">
              <a:lnSpc>
                <a:spcPct val="100000"/>
              </a:lnSpc>
              <a:spcBef>
                <a:spcPts val="0"/>
              </a:spcBef>
              <a:defRPr sz="2500" b="1"/>
            </a:pPr>
            <a:r>
              <a:t>Zahra Ghanizadeh</a:t>
            </a:r>
          </a:p>
          <a:p>
            <a:pPr defTabSz="825500">
              <a:lnSpc>
                <a:spcPct val="100000"/>
              </a:lnSpc>
              <a:spcBef>
                <a:spcPts val="0"/>
              </a:spcBef>
              <a:defRPr sz="2500" b="1"/>
            </a:pPr>
            <a:endParaRPr/>
          </a:p>
          <a:p>
            <a:pPr defTabSz="825500">
              <a:lnSpc>
                <a:spcPct val="100000"/>
              </a:lnSpc>
              <a:spcBef>
                <a:spcPts val="0"/>
              </a:spcBef>
              <a:defRPr sz="2500" b="1"/>
            </a:pPr>
            <a:r>
              <a:t>CC-BY 4.0</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52</a:t>
            </a:fld>
            <a:endParaRPr/>
          </a:p>
        </p:txBody>
      </p:sp>
      <p:sp>
        <p:nvSpPr>
          <p:cNvPr id="540" name="Verwendung dieser Präsentation…"/>
          <p:cNvSpPr txBox="1"/>
          <p:nvPr/>
        </p:nvSpPr>
        <p:spPr>
          <a:xfrm>
            <a:off x="795219" y="8956333"/>
            <a:ext cx="11165587" cy="1414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nSpc>
                <a:spcPct val="100000"/>
              </a:lnSpc>
              <a:spcBef>
                <a:spcPts val="0"/>
              </a:spcBef>
              <a:defRPr sz="2500" b="1" spc="-50"/>
            </a:pPr>
            <a:r>
              <a:t>Verwendung dieser Präsentation</a:t>
            </a:r>
          </a:p>
          <a:p>
            <a:pPr>
              <a:lnSpc>
                <a:spcPct val="100000"/>
              </a:lnSpc>
              <a:spcBef>
                <a:spcPts val="0"/>
              </a:spcBef>
              <a:defRPr sz="1800" spc="-36"/>
            </a:pPr>
            <a:r>
              <a:t>Diese Präsentation ist eine Open Educational Resource (OER) und darf im Rahmen der CC-BY 4.0 Lizenz weiterverwendet und angepasst werden, ohne das dies einer gesonderten Erlaubnis der Ersteller*innen erfordert.</a:t>
            </a:r>
            <a:endParaRPr>
              <a:latin typeface="Arial Unicode MS"/>
              <a:ea typeface="Arial Unicode MS"/>
              <a:cs typeface="Arial Unicode MS"/>
              <a:sym typeface="Arial Unicode MS"/>
            </a:endParaRPr>
          </a:p>
          <a:p>
            <a:pPr>
              <a:lnSpc>
                <a:spcPct val="100000"/>
              </a:lnSpc>
              <a:spcBef>
                <a:spcPts val="0"/>
              </a:spcBef>
              <a:defRPr sz="1800" spc="-36"/>
            </a:pPr>
            <a:r>
              <a:t>Ausnahme hiervon sind Zitate (auch Bildzitate), welche nicht unter die freie Lizenz fallen.</a:t>
            </a:r>
          </a:p>
        </p:txBody>
      </p:sp>
      <p:pic>
        <p:nvPicPr>
          <p:cNvPr id="541" name="dark_EAI_Banner.png" descr="dark_EAI_Banner.png"/>
          <p:cNvPicPr>
            <a:picLocks noChangeAspect="1"/>
          </p:cNvPicPr>
          <p:nvPr/>
        </p:nvPicPr>
        <p:blipFill>
          <a:blip r:embed="rId2"/>
          <a:stretch>
            <a:fillRect/>
          </a:stretch>
        </p:blipFill>
        <p:spPr>
          <a:xfrm>
            <a:off x="21130544" y="11917608"/>
            <a:ext cx="2663466" cy="1099359"/>
          </a:xfrm>
          <a:prstGeom prst="rect">
            <a:avLst/>
          </a:prstGeom>
          <a:ln w="12700">
            <a:miter lim="400000"/>
          </a:ln>
        </p:spPr>
      </p:pic>
      <p:pic>
        <p:nvPicPr>
          <p:cNvPr id="542" name="deol-logo_Main Dark Logo.png" descr="deol-logo_Main Dark Logo.png"/>
          <p:cNvPicPr>
            <a:picLocks noChangeAspect="1"/>
          </p:cNvPicPr>
          <p:nvPr/>
        </p:nvPicPr>
        <p:blipFill>
          <a:blip r:embed="rId3"/>
          <a:stretch>
            <a:fillRect/>
          </a:stretch>
        </p:blipFill>
        <p:spPr>
          <a:xfrm>
            <a:off x="17971244" y="12139227"/>
            <a:ext cx="2530160" cy="896678"/>
          </a:xfrm>
          <a:prstGeom prst="rect">
            <a:avLst/>
          </a:prstGeom>
          <a:ln w="12700">
            <a:miter lim="400000"/>
          </a:ln>
        </p:spPr>
      </p:pic>
      <p:sp>
        <p:nvSpPr>
          <p:cNvPr id="54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544" name="Mariana Castillo-Hermosilla…"/>
          <p:cNvSpPr txBox="1"/>
          <p:nvPr/>
        </p:nvSpPr>
        <p:spPr>
          <a:xfrm>
            <a:off x="748042" y="10603459"/>
            <a:ext cx="5502953" cy="2244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just" defTabSz="457200">
              <a:lnSpc>
                <a:spcPct val="100000"/>
              </a:lnSpc>
              <a:spcBef>
                <a:spcPts val="0"/>
              </a:spcBef>
              <a:defRPr sz="2500" b="1"/>
            </a:pPr>
            <a:r>
              <a:t>Mariana Castillo-Hermosilla</a:t>
            </a:r>
          </a:p>
          <a:p>
            <a:pPr algn="just" defTabSz="457200">
              <a:lnSpc>
                <a:spcPct val="100000"/>
              </a:lnSpc>
              <a:spcBef>
                <a:spcPts val="0"/>
              </a:spcBef>
              <a:defRPr sz="2500" b="1"/>
            </a:pPr>
            <a:r>
              <a:t>Hedye Tayebi-Jazayeri</a:t>
            </a:r>
          </a:p>
          <a:p>
            <a:pPr algn="just" defTabSz="457200">
              <a:lnSpc>
                <a:spcPct val="100000"/>
              </a:lnSpc>
              <a:spcBef>
                <a:spcPts val="0"/>
              </a:spcBef>
              <a:defRPr sz="2500" b="1"/>
            </a:pPr>
            <a:r>
              <a:t>Zahra Ghanizadeh</a:t>
            </a:r>
          </a:p>
          <a:p>
            <a:pPr defTabSz="825500">
              <a:lnSpc>
                <a:spcPct val="100000"/>
              </a:lnSpc>
              <a:spcBef>
                <a:spcPts val="0"/>
              </a:spcBef>
              <a:defRPr sz="2500" b="1"/>
            </a:pPr>
            <a:endParaRPr/>
          </a:p>
          <a:p>
            <a:pPr defTabSz="825500">
              <a:lnSpc>
                <a:spcPct val="100000"/>
              </a:lnSpc>
              <a:spcBef>
                <a:spcPts val="0"/>
              </a:spcBef>
              <a:defRPr sz="2500" b="1"/>
            </a:pPr>
            <a:r>
              <a:t>CC-BY 4.0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Heutige Regeln"/>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Heutige Regeln</a:t>
            </a:r>
          </a:p>
        </p:txBody>
      </p:sp>
      <p:sp>
        <p:nvSpPr>
          <p:cNvPr id="197"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98"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199" name="Unterbreche andere nicht.…"/>
          <p:cNvSpPr txBox="1"/>
          <p:nvPr/>
        </p:nvSpPr>
        <p:spPr>
          <a:xfrm>
            <a:off x="1386948" y="2578614"/>
            <a:ext cx="19239362" cy="584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66750" indent="-666750">
              <a:buSzPct val="100000"/>
              <a:buAutoNum type="arabicPeriod"/>
              <a:defRPr sz="3600" b="1"/>
            </a:pPr>
            <a:r>
              <a:t>Unterbreche andere nicht.</a:t>
            </a:r>
          </a:p>
          <a:p>
            <a:pPr marL="666750" indent="-666750">
              <a:buSzPct val="100000"/>
              <a:buAutoNum type="arabicPeriod"/>
              <a:defRPr sz="3600" b="1"/>
            </a:pPr>
            <a:r>
              <a:t>Aktives Zuhören macht einen Unterschied.</a:t>
            </a:r>
            <a:br/>
            <a:r>
              <a:rPr b="0"/>
              <a:t>Höre genau zu was andere sagen. Wir lernen mehr, wenn wir zuhören anstatt gleich Ratschläge zu geben.</a:t>
            </a:r>
          </a:p>
          <a:p>
            <a:pPr marL="666750" indent="-666750">
              <a:buSzPct val="100000"/>
              <a:buAutoNum type="arabicPeriod"/>
              <a:defRPr sz="3600" b="1"/>
            </a:pPr>
            <a:r>
              <a:t>Keine Bewertungen.</a:t>
            </a:r>
            <a:br>
              <a:rPr b="0"/>
            </a:br>
            <a:r>
              <a:rPr b="0"/>
              <a:t>Dies soll ein sichererer Raum sein. Wir beurteilen nicht, was andere denken oder fühlen.</a:t>
            </a:r>
          </a:p>
          <a:p>
            <a:pPr marL="666750" indent="-666750">
              <a:buSzPct val="100000"/>
              <a:buAutoNum type="arabicPeriod"/>
              <a:defRPr sz="3600" b="1">
                <a:solidFill>
                  <a:srgbClr val="000000"/>
                </a:solidFill>
              </a:defRPr>
            </a:pPr>
            <a:r>
              <a:t>Kein Zwang zum Sprechen.</a:t>
            </a:r>
            <a:br>
              <a:rPr b="0"/>
            </a:br>
            <a:r>
              <a:rPr b="0"/>
              <a:t>Teile nur, wenn du möchtest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Heutige Regeln"/>
          <p:cNvSpPr txBox="1">
            <a:spLocks noGrp="1"/>
          </p:cNvSpPr>
          <p:nvPr>
            <p:ph type="ctrTitle"/>
          </p:nvPr>
        </p:nvSpPr>
        <p:spPr>
          <a:xfrm>
            <a:off x="1206498" y="9432847"/>
            <a:ext cx="21971004" cy="3424233"/>
          </a:xfrm>
          <a:prstGeom prst="rect">
            <a:avLst/>
          </a:prstGeom>
        </p:spPr>
        <p:txBody>
          <a:bodyPr/>
          <a:lstStyle>
            <a:lvl1pPr>
              <a:lnSpc>
                <a:spcPct val="100000"/>
              </a:lnSpc>
              <a:defRPr sz="20000" spc="-400"/>
            </a:lvl1pPr>
          </a:lstStyle>
          <a:p>
            <a:r>
              <a:t>Heutige Regeln</a:t>
            </a:r>
          </a:p>
        </p:txBody>
      </p:sp>
      <p:sp>
        <p:nvSpPr>
          <p:cNvPr id="202"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0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04" name="Unterbreche andere nicht.…"/>
          <p:cNvSpPr txBox="1"/>
          <p:nvPr/>
        </p:nvSpPr>
        <p:spPr>
          <a:xfrm>
            <a:off x="1386948" y="2578614"/>
            <a:ext cx="19239362" cy="584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66750" indent="-666750">
              <a:buSzPct val="100000"/>
              <a:buAutoNum type="arabicPeriod"/>
              <a:defRPr sz="3600" b="1"/>
            </a:pPr>
            <a:r>
              <a:t>Unterbreche andere nicht.</a:t>
            </a:r>
          </a:p>
          <a:p>
            <a:pPr marL="666750" indent="-666750">
              <a:buSzPct val="100000"/>
              <a:buAutoNum type="arabicPeriod"/>
              <a:defRPr sz="3600" b="1"/>
            </a:pPr>
            <a:r>
              <a:t>Aktives Zuhören macht einen Unterschied.</a:t>
            </a:r>
            <a:br/>
            <a:r>
              <a:rPr b="0"/>
              <a:t>Höre genau zu was andere sagen. Wir lernen mehr, wenn wir zuhören anstatt gleich Ratschläge zu geben.</a:t>
            </a:r>
          </a:p>
          <a:p>
            <a:pPr marL="666750" indent="-666750">
              <a:buSzPct val="100000"/>
              <a:buAutoNum type="arabicPeriod"/>
              <a:defRPr sz="3600" b="1"/>
            </a:pPr>
            <a:r>
              <a:t>Keine Bewertungen.</a:t>
            </a:r>
            <a:br>
              <a:rPr b="0"/>
            </a:br>
            <a:r>
              <a:rPr b="0"/>
              <a:t>Dies soll ein sichererer Raum sein. Wir beurteilen nicht, was andere denken oder fühlen.</a:t>
            </a:r>
          </a:p>
          <a:p>
            <a:pPr marL="666750" indent="-666750">
              <a:buSzPct val="100000"/>
              <a:buAutoNum type="arabicPeriod"/>
              <a:defRPr sz="3600" b="1"/>
            </a:pPr>
            <a:r>
              <a:t>Kein Zwang zum Sprechen.</a:t>
            </a:r>
            <a:br>
              <a:rPr b="0"/>
            </a:br>
            <a:r>
              <a:rPr b="0"/>
              <a:t>Teile nur, wenn du möchtest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Was bedeutet es eine schöne Person zu sein?"/>
          <p:cNvSpPr txBox="1">
            <a:spLocks noGrp="1"/>
          </p:cNvSpPr>
          <p:nvPr>
            <p:ph type="ctrTitle"/>
          </p:nvPr>
        </p:nvSpPr>
        <p:spPr>
          <a:xfrm>
            <a:off x="1206498" y="2099276"/>
            <a:ext cx="21971004" cy="10752214"/>
          </a:xfrm>
          <a:prstGeom prst="rect">
            <a:avLst/>
          </a:prstGeom>
        </p:spPr>
        <p:txBody>
          <a:bodyPr anchor="t"/>
          <a:lstStyle>
            <a:lvl1pPr>
              <a:defRPr sz="20000" spc="-400"/>
            </a:lvl1pPr>
          </a:lstStyle>
          <a:p>
            <a:r>
              <a:t>Was bedeutet es eine schöne Person zu sein?</a:t>
            </a:r>
          </a:p>
        </p:txBody>
      </p:sp>
      <p:sp>
        <p:nvSpPr>
          <p:cNvPr id="207"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08"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09" name="/ Lasst uns brainstorm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brainstormen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as bedeutet es eine schöne Frau/ein schöner Mann zu sein?"/>
          <p:cNvSpPr txBox="1">
            <a:spLocks noGrp="1"/>
          </p:cNvSpPr>
          <p:nvPr>
            <p:ph type="ctrTitle"/>
          </p:nvPr>
        </p:nvSpPr>
        <p:spPr>
          <a:xfrm>
            <a:off x="1206498" y="2099276"/>
            <a:ext cx="21971004" cy="10752214"/>
          </a:xfrm>
          <a:prstGeom prst="rect">
            <a:avLst/>
          </a:prstGeom>
        </p:spPr>
        <p:txBody>
          <a:bodyPr anchor="t"/>
          <a:lstStyle>
            <a:lvl1pPr>
              <a:defRPr sz="20000" spc="-400"/>
            </a:lvl1pPr>
          </a:lstStyle>
          <a:p>
            <a:r>
              <a:t>Was bedeutet es eine schöne Frau/ein schöner Mann zu sein?</a:t>
            </a:r>
          </a:p>
        </p:txBody>
      </p:sp>
      <p:sp>
        <p:nvSpPr>
          <p:cNvPr id="212" name="Foliennummer"/>
          <p:cNvSpPr txBox="1">
            <a:spLocks noGrp="1"/>
          </p:cNvSpPr>
          <p:nvPr>
            <p:ph type="sldNum" sz="quarter" idx="2"/>
          </p:nvPr>
        </p:nvSpPr>
        <p:spPr>
          <a:xfrm>
            <a:off x="12071299" y="13080999"/>
            <a:ext cx="241402"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13" name="KI-Normierte Schönheit"/>
          <p:cNvSpPr txBox="1"/>
          <p:nvPr/>
        </p:nvSpPr>
        <p:spPr>
          <a:xfrm>
            <a:off x="752872" y="13080999"/>
            <a:ext cx="251917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rgbClr val="A9A9A9"/>
                </a:solidFill>
              </a:defRPr>
            </a:lvl1pPr>
          </a:lstStyle>
          <a:p>
            <a:r>
              <a:t>KI-Normierte Schönheit</a:t>
            </a:r>
          </a:p>
        </p:txBody>
      </p:sp>
      <p:sp>
        <p:nvSpPr>
          <p:cNvPr id="214" name="/ Lasst uns brainstormen"/>
          <p:cNvSpPr txBox="1"/>
          <p:nvPr/>
        </p:nvSpPr>
        <p:spPr>
          <a:xfrm>
            <a:off x="1348740" y="944995"/>
            <a:ext cx="12150256"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t>/ Lasst uns brainstormen</a:t>
            </a:r>
          </a:p>
        </p:txBody>
      </p:sp>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2354</Words>
  <Application>Microsoft Macintosh PowerPoint</Application>
  <PresentationFormat>Benutzerdefiniert</PresentationFormat>
  <Paragraphs>307</Paragraphs>
  <Slides>52</Slides>
  <Notes>0</Notes>
  <HiddenSlides>0</HiddenSlides>
  <MMClips>3</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52</vt:i4>
      </vt:variant>
    </vt:vector>
  </HeadingPairs>
  <TitlesOfParts>
    <vt:vector size="56" baseType="lpstr">
      <vt:lpstr>Arial Unicode MS</vt:lpstr>
      <vt:lpstr>Helvetica Neue</vt:lpstr>
      <vt:lpstr>Helvetica Neue Medium</vt:lpstr>
      <vt:lpstr>20_BasicBlack</vt:lpstr>
      <vt:lpstr>KI-NORMIERTE SCHÖNHEIT</vt:lpstr>
      <vt:lpstr>Wer seid ihr?</vt:lpstr>
      <vt:lpstr>Heutige Regeln</vt:lpstr>
      <vt:lpstr>Heutige Regeln</vt:lpstr>
      <vt:lpstr>Heutige Regeln</vt:lpstr>
      <vt:lpstr>Heutige Regeln</vt:lpstr>
      <vt:lpstr>Heutige Regeln</vt:lpstr>
      <vt:lpstr>Was bedeutet es eine schöne Person zu sein?</vt:lpstr>
      <vt:lpstr>Was bedeutet es eine schöne Frau/ein schöner Mann zu sein?</vt:lpstr>
      <vt:lpstr>PowerPoint-Präsentation</vt:lpstr>
      <vt:lpstr>PowerPoint-Präsentation</vt:lpstr>
      <vt:lpstr>Worum ging es in dem Video? Wie fandest du das Video? Könnten andere Menschen ähnliche Gefühle haben wie diese Personen? Warum glaubt ihr legen diese Frauen so viel Wert auf ihr Aussehen? Warum denkst du, dass nur Frauen in dem Video zu sehen sind?</vt:lpstr>
      <vt:lpstr>Worum ging es in dem Video? Wie fandest du das Video? Könnten andere Menschen ähnliche Gefühle haben wie diese Personen? Warum glaubt ihr legen diese Frauen so viel Wert auf ihr Aussehen? Warum denkst du, dass nur Frauen in dem Video zu sehen sind?</vt:lpstr>
      <vt:lpstr>Worum ging es in dem Video? Wie fandest du das Video? Könnten andere Menschen ähnliche Gefühle haben wie diese Personen? Warum glaubt ihr legen diese Frauen so viel Wert auf ihr Aussehen? Warum denkst du, dass nur Frauen in dem Video zu sehen sind?</vt:lpstr>
      <vt:lpstr>Worum ging es in dem Video? Wie fandest du das Video? Könnten andere Menschen ähnliche Gefühle haben wie diese Personen? Warum denkt ihr legen diese Frauen so viel Wert auf ihr Aussehen? Warum denkst du, dass nur Frauen in dem Video zu sehen sind?</vt:lpstr>
      <vt:lpstr>Worum ging es in dem Video? Wie fandest du das Video? Könnten andere Menschen ähnliche Gefühle haben wie diese Personen? Warum denkt ihr legen diese Frauen so viel Wert auf ihr Aussehen? Warum denkst ihr, dass nur Frauen in dem Video zu sehen sind?</vt:lpstr>
      <vt:lpstr>PowerPoint-Präsentation</vt:lpstr>
      <vt:lpstr>PowerPoint-Präsentation</vt:lpstr>
      <vt:lpstr>PowerPoint-Präsentation</vt:lpstr>
      <vt:lpstr>PowerPoint-Präsentation</vt:lpstr>
      <vt:lpstr>Heutige Regeln</vt:lpstr>
      <vt:lpstr>PowerPoint-Präsentation</vt:lpstr>
      <vt:lpstr>PowerPoint-Präsentation</vt:lpstr>
      <vt:lpstr>PowerPoint-Präsentation</vt:lpstr>
      <vt:lpstr>PowerPoint-Präsentation</vt:lpstr>
      <vt:lpstr>PAUSE</vt:lpstr>
      <vt:lpstr>Was ist KI?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KI ist der Spiegel</vt:lpstr>
      <vt:lpstr>PAUSE</vt:lpstr>
      <vt:lpstr>Lasst uns forschen!</vt:lpstr>
      <vt:lpstr>Lest euch die Themen durch und wählt eines aus.</vt:lpstr>
      <vt:lpstr>Forschungszeit Kleingruppen 4-5 Personen</vt:lpstr>
      <vt:lpstr>Ergebnisse austauschen</vt:lpstr>
      <vt:lpstr>Peer-Review</vt:lpstr>
      <vt:lpstr>Was nehmen wir von heute mit?</vt:lpstr>
      <vt:lpstr>Politisches Selbstbewusstsein</vt:lpstr>
      <vt:lpstr>Schönheitsfilter nicht gut/schlecht</vt:lpstr>
      <vt:lpstr>Reflexion gesell-schaftlicher Normen</vt:lpstr>
      <vt:lpstr>Reflexion von Technologien</vt:lpstr>
      <vt:lpstr>Reflexion ‚Künst-licher Intelligenz“</vt:lpstr>
      <vt:lpstr>Vielen Dank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 Office User</cp:lastModifiedBy>
  <cp:revision>5</cp:revision>
  <dcterms:modified xsi:type="dcterms:W3CDTF">2025-10-02T08:14:50Z</dcterms:modified>
</cp:coreProperties>
</file>