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4"/>
    <p:restoredTop sz="94717"/>
  </p:normalViewPr>
  <p:slideViewPr>
    <p:cSldViewPr snapToGrid="0">
      <p:cViewPr varScale="1">
        <p:scale>
          <a:sx n="55" d="100"/>
          <a:sy n="55" d="100"/>
        </p:scale>
        <p:origin x="67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:in und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Autor:in und Datum</a:t>
            </a:r>
          </a:p>
        </p:txBody>
      </p:sp>
      <p:sp>
        <p:nvSpPr>
          <p:cNvPr id="1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der Präsentation</a:t>
            </a:r>
          </a:p>
        </p:txBody>
      </p:sp>
      <p:sp>
        <p:nvSpPr>
          <p:cNvPr id="13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100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10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-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Agenda-Titel</a:t>
            </a:r>
          </a:p>
        </p:txBody>
      </p:sp>
      <p:sp>
        <p:nvSpPr>
          <p:cNvPr id="109" name="Agenda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Agenda-Untertitel</a:t>
            </a:r>
          </a:p>
        </p:txBody>
      </p:sp>
      <p:sp>
        <p:nvSpPr>
          <p:cNvPr id="110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Agendathemen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Aufstellung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kte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Fakten</a:t>
            </a:r>
          </a:p>
        </p:txBody>
      </p:sp>
      <p:sp>
        <p:nvSpPr>
          <p:cNvPr id="127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Quellenangab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Quellenangabe</a:t>
            </a:r>
          </a:p>
        </p:txBody>
      </p:sp>
      <p:sp>
        <p:nvSpPr>
          <p:cNvPr id="136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„Bemerkenswert“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Nahaufnahme von Wildpflanzen, die zwischen Lavasteinen wachsen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Große Felsformation unter dunklen Wolken mit einem Pfad im Vordergr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Nahaufnahme einer Wildpflanze, die zwischen Lavasteinen wächst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Wasserfall umgeben von einer grünen Felsenlandschaft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üne, hügelige Landschaft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der Präsentation</a:t>
            </a:r>
          </a:p>
        </p:txBody>
      </p:sp>
      <p:sp>
        <p:nvSpPr>
          <p:cNvPr id="23" name="Autor:in und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Autor:in und Datum</a:t>
            </a:r>
          </a:p>
        </p:txBody>
      </p:sp>
      <p:sp>
        <p:nvSpPr>
          <p:cNvPr id="24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Präsentationsuntertitel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Folientitel</a:t>
            </a:r>
          </a:p>
        </p:txBody>
      </p:sp>
      <p:sp>
        <p:nvSpPr>
          <p:cNvPr id="33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Folien-Untertitel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osbedeckte Felsen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43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44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61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62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Große Felsformation unter dunklen Wolken mit einem Pfad im Vordergr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Livevideo –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72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73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Livevideo –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82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83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el des Abschnitts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 des Abschnitts</a:t>
            </a:r>
          </a:p>
        </p:txBody>
      </p:sp>
      <p:sp>
        <p:nvSpPr>
          <p:cNvPr id="9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Folientitel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netzpolitik.or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unst, Magenta, lila, Kleidung enthält.&#10;&#10;KI-generierte Inhalte können fehlerhaft sein.">
            <a:extLst>
              <a:ext uri="{FF2B5EF4-FFF2-40B4-BE49-F238E27FC236}">
                <a16:creationId xmlns:a16="http://schemas.microsoft.com/office/drawing/2014/main" id="{87681C20-92F8-8925-E125-AC6FFC2E6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38" y="-874515"/>
            <a:ext cx="25992876" cy="14635119"/>
          </a:xfrm>
          <a:prstGeom prst="rect">
            <a:avLst/>
          </a:prstGeom>
        </p:spPr>
      </p:pic>
      <p:sp>
        <p:nvSpPr>
          <p:cNvPr id="172" name="Annemarie Witschas | CC-BY 4.0"/>
          <p:cNvSpPr txBox="1">
            <a:spLocks noGrp="1"/>
          </p:cNvSpPr>
          <p:nvPr>
            <p:ph type="body" idx="21"/>
          </p:nvPr>
        </p:nvSpPr>
        <p:spPr>
          <a:xfrm>
            <a:off x="1302060" y="12170923"/>
            <a:ext cx="5502954" cy="6369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500"/>
            </a:lvl1pPr>
          </a:lstStyle>
          <a:p>
            <a:r>
              <a:t>Annemarie Witschas | CC-BY 4.0</a:t>
            </a:r>
          </a:p>
        </p:txBody>
      </p:sp>
      <p:sp>
        <p:nvSpPr>
          <p:cNvPr id="173" name="Datenschutz"/>
          <p:cNvSpPr txBox="1">
            <a:spLocks noGrp="1"/>
          </p:cNvSpPr>
          <p:nvPr>
            <p:ph type="ctrTitle"/>
          </p:nvPr>
        </p:nvSpPr>
        <p:spPr>
          <a:xfrm>
            <a:off x="885353" y="4407194"/>
            <a:ext cx="21971004" cy="4648201"/>
          </a:xfrm>
          <a:prstGeom prst="rect">
            <a:avLst/>
          </a:prstGeom>
        </p:spPr>
        <p:txBody>
          <a:bodyPr/>
          <a:lstStyle>
            <a:lvl1pPr>
              <a:defRPr sz="18000" spc="-360"/>
            </a:lvl1pPr>
          </a:lstStyle>
          <a:p>
            <a:r>
              <a:rPr dirty="0" err="1"/>
              <a:t>Datenschutz</a:t>
            </a:r>
            <a:endParaRPr dirty="0"/>
          </a:p>
        </p:txBody>
      </p:sp>
      <p:sp>
        <p:nvSpPr>
          <p:cNvPr id="174" name="Kollektiv &amp; Machtkritisch"/>
          <p:cNvSpPr txBox="1">
            <a:spLocks noGrp="1"/>
          </p:cNvSpPr>
          <p:nvPr>
            <p:ph type="subTitle" sz="quarter" idx="1"/>
          </p:nvPr>
        </p:nvSpPr>
        <p:spPr>
          <a:xfrm>
            <a:off x="1002586" y="9286974"/>
            <a:ext cx="21971001" cy="1905001"/>
          </a:xfrm>
          <a:prstGeom prst="rect">
            <a:avLst/>
          </a:prstGeom>
        </p:spPr>
        <p:txBody>
          <a:bodyPr/>
          <a:lstStyle/>
          <a:p>
            <a:r>
              <a:t>Kollektiv &amp; Machtkritisch</a:t>
            </a:r>
          </a:p>
        </p:txBody>
      </p:sp>
      <p:pic>
        <p:nvPicPr>
          <p:cNvPr id="5" name="Grafik 4" descr="Ein Bild, das Schrift, Grafiken, Grafikdesign, Logo enthält.&#10;&#10;KI-generierte Inhalte können fehlerhaft sein.">
            <a:extLst>
              <a:ext uri="{FF2B5EF4-FFF2-40B4-BE49-F238E27FC236}">
                <a16:creationId xmlns:a16="http://schemas.microsoft.com/office/drawing/2014/main" id="{B71C1FEC-2CF8-6118-98FE-07F815981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465" y="12163736"/>
            <a:ext cx="2272204" cy="8036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23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240" name="/ Was ist hier möglich?"/>
          <p:cNvSpPr txBox="1"/>
          <p:nvPr/>
        </p:nvSpPr>
        <p:spPr>
          <a:xfrm>
            <a:off x="778234" y="631002"/>
            <a:ext cx="3552509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Was ist hier möglich?</a:t>
            </a:r>
          </a:p>
        </p:txBody>
      </p:sp>
      <p:sp>
        <p:nvSpPr>
          <p:cNvPr id="241" name="3. Vorhersage neuer Werte"/>
          <p:cNvSpPr txBox="1"/>
          <p:nvPr/>
        </p:nvSpPr>
        <p:spPr>
          <a:xfrm>
            <a:off x="788372" y="1270770"/>
            <a:ext cx="5872278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solidFill>
                  <a:srgbClr val="000000"/>
                </a:solidFill>
              </a:defRPr>
            </a:lvl1pPr>
          </a:lstStyle>
          <a:p>
            <a:r>
              <a:t>3. Vorhersage neuer Werte</a:t>
            </a:r>
          </a:p>
        </p:txBody>
      </p:sp>
      <p:sp>
        <p:nvSpPr>
          <p:cNvPr id="243" name="„Contra Chrome“ von Leah Elliot CC-BY-NC-SA 4.0"/>
          <p:cNvSpPr txBox="1"/>
          <p:nvPr/>
        </p:nvSpPr>
        <p:spPr>
          <a:xfrm>
            <a:off x="18630295" y="13080999"/>
            <a:ext cx="5385588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„Contra Chrome“ von Leah Elliot CC-BY-NC-SA 4.0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9BB43A3-83F0-10BF-0AB0-ABA56951DA60}"/>
              </a:ext>
            </a:extLst>
          </p:cNvPr>
          <p:cNvGrpSpPr/>
          <p:nvPr/>
        </p:nvGrpSpPr>
        <p:grpSpPr>
          <a:xfrm>
            <a:off x="3124501" y="2535779"/>
            <a:ext cx="18134998" cy="9927349"/>
            <a:chOff x="3124501" y="2535779"/>
            <a:chExt cx="18134998" cy="9927349"/>
          </a:xfrm>
        </p:grpSpPr>
        <p:pic>
          <p:nvPicPr>
            <p:cNvPr id="242" name="Vorhersage.png" descr="Vorhers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4501" y="2535779"/>
              <a:ext cx="18134998" cy="992734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BD8CA611-57C0-9FAD-6920-A759CDAE8716}"/>
                </a:ext>
              </a:extLst>
            </p:cNvPr>
            <p:cNvSpPr/>
            <p:nvPr/>
          </p:nvSpPr>
          <p:spPr>
            <a:xfrm>
              <a:off x="3592287" y="7445829"/>
              <a:ext cx="1524000" cy="4789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Kollektive Dimension im Datenschutz"/>
          <p:cNvSpPr txBox="1">
            <a:spLocks noGrp="1"/>
          </p:cNvSpPr>
          <p:nvPr>
            <p:ph type="ctrTitle"/>
          </p:nvPr>
        </p:nvSpPr>
        <p:spPr>
          <a:xfrm>
            <a:off x="1206498" y="617620"/>
            <a:ext cx="21971004" cy="1248076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5000" spc="-500"/>
            </a:lvl1pPr>
          </a:lstStyle>
          <a:p>
            <a:r>
              <a:t>Kollektive Dimension im Datenschutz </a:t>
            </a:r>
          </a:p>
        </p:txBody>
      </p:sp>
      <p:sp>
        <p:nvSpPr>
          <p:cNvPr id="24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47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50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251" name="Hilfsdaten über Alice…"/>
          <p:cNvSpPr/>
          <p:nvPr/>
        </p:nvSpPr>
        <p:spPr>
          <a:xfrm>
            <a:off x="2944058" y="3184340"/>
            <a:ext cx="4500332" cy="2259472"/>
          </a:xfrm>
          <a:prstGeom prst="rect">
            <a:avLst/>
          </a:prstGeom>
          <a:solidFill>
            <a:srgbClr val="00FC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000000"/>
                </a:solidFill>
              </a:defRPr>
            </a:pPr>
            <a:r>
              <a:t>Hilfsdaten über Alice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(z.B. Facebook-Likes)</a:t>
            </a:r>
          </a:p>
        </p:txBody>
      </p:sp>
      <p:sp>
        <p:nvSpPr>
          <p:cNvPr id="252" name="Prädiktives Modell"/>
          <p:cNvSpPr/>
          <p:nvPr/>
        </p:nvSpPr>
        <p:spPr>
          <a:xfrm>
            <a:off x="9946525" y="3184340"/>
            <a:ext cx="4490951" cy="225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000000"/>
                </a:solidFill>
              </a:defRPr>
            </a:lvl1pPr>
          </a:lstStyle>
          <a:p>
            <a:r>
              <a:t>Prädiktives Modell</a:t>
            </a:r>
          </a:p>
        </p:txBody>
      </p:sp>
      <p:sp>
        <p:nvSpPr>
          <p:cNvPr id="253" name="Sensible Informationen über Alice…"/>
          <p:cNvSpPr/>
          <p:nvPr/>
        </p:nvSpPr>
        <p:spPr>
          <a:xfrm>
            <a:off x="16939609" y="3184340"/>
            <a:ext cx="4500333" cy="2259472"/>
          </a:xfrm>
          <a:prstGeom prst="rect">
            <a:avLst/>
          </a:prstGeom>
          <a:solidFill>
            <a:srgbClr val="E43B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000000"/>
                </a:solidFill>
              </a:defRPr>
            </a:pPr>
            <a:r>
              <a:t>Sensible Informationen über Alice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(z.B. sexuelle Identität)</a:t>
            </a:r>
          </a:p>
        </p:txBody>
      </p:sp>
      <p:sp>
        <p:nvSpPr>
          <p:cNvPr id="254" name="Linien"/>
          <p:cNvSpPr/>
          <p:nvPr/>
        </p:nvSpPr>
        <p:spPr>
          <a:xfrm>
            <a:off x="8028658" y="4474671"/>
            <a:ext cx="133360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5" name="Linien"/>
          <p:cNvSpPr/>
          <p:nvPr/>
        </p:nvSpPr>
        <p:spPr>
          <a:xfrm>
            <a:off x="15025882" y="4474671"/>
            <a:ext cx="133360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6" name="Input"/>
          <p:cNvSpPr txBox="1"/>
          <p:nvPr/>
        </p:nvSpPr>
        <p:spPr>
          <a:xfrm>
            <a:off x="8312400" y="3908081"/>
            <a:ext cx="766116" cy="42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/>
            </a:lvl1pPr>
          </a:lstStyle>
          <a:p>
            <a:r>
              <a:t>Input</a:t>
            </a:r>
          </a:p>
        </p:txBody>
      </p:sp>
      <p:sp>
        <p:nvSpPr>
          <p:cNvPr id="257" name="Output"/>
          <p:cNvSpPr txBox="1"/>
          <p:nvPr/>
        </p:nvSpPr>
        <p:spPr>
          <a:xfrm>
            <a:off x="15194137" y="3882681"/>
            <a:ext cx="988810" cy="42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/>
            </a:lvl1pPr>
          </a:lstStyle>
          <a:p>
            <a:r>
              <a:t>Output</a:t>
            </a:r>
          </a:p>
        </p:txBody>
      </p:sp>
      <p:sp>
        <p:nvSpPr>
          <p:cNvPr id="258" name="Mühlhoff, R. (bevorstehende Veröffentlichung). Ethics of AI in the Digital Media Age: Power, Critique, Responsibility."/>
          <p:cNvSpPr txBox="1"/>
          <p:nvPr/>
        </p:nvSpPr>
        <p:spPr>
          <a:xfrm>
            <a:off x="14876558" y="12941299"/>
            <a:ext cx="9283095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57200" defTabSz="450215">
              <a:lnSpc>
                <a:spcPts val="2200"/>
              </a:lnSpc>
              <a:spcBef>
                <a:spcPts val="0"/>
              </a:spcBef>
              <a:defRPr sz="1800" i="1">
                <a:solidFill>
                  <a:srgbClr val="A9A9A9"/>
                </a:solidFill>
              </a:defRPr>
            </a:pPr>
            <a:r>
              <a:rPr i="0"/>
              <a:t>Mühlhoff, R. (bevorstehende Veröffentlichung). </a:t>
            </a:r>
            <a:r>
              <a:t>Ethics of AI in the Digital Media Age: Power, Critique, Responsibility.</a:t>
            </a:r>
          </a:p>
        </p:txBody>
      </p:sp>
      <p:sp>
        <p:nvSpPr>
          <p:cNvPr id="259" name="/ Kollektive Dimension im Datenschutz"/>
          <p:cNvSpPr txBox="1"/>
          <p:nvPr/>
        </p:nvSpPr>
        <p:spPr>
          <a:xfrm>
            <a:off x="778234" y="631002"/>
            <a:ext cx="5962969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Kollektive Dimension im Datenschutz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Abgerundetes Rechteck"/>
          <p:cNvSpPr/>
          <p:nvPr/>
        </p:nvSpPr>
        <p:spPr>
          <a:xfrm>
            <a:off x="2889074" y="7155626"/>
            <a:ext cx="18720455" cy="3594201"/>
          </a:xfrm>
          <a:prstGeom prst="roundRect">
            <a:avLst>
              <a:gd name="adj" fmla="val 1016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2" name="Gruppieren"/>
          <p:cNvSpPr/>
          <p:nvPr/>
        </p:nvSpPr>
        <p:spPr>
          <a:xfrm>
            <a:off x="15149141" y="7597804"/>
            <a:ext cx="297835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264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265" name="Hilfsdaten über Alice…"/>
          <p:cNvSpPr/>
          <p:nvPr/>
        </p:nvSpPr>
        <p:spPr>
          <a:xfrm>
            <a:off x="2944058" y="3184340"/>
            <a:ext cx="4500332" cy="2259472"/>
          </a:xfrm>
          <a:prstGeom prst="rect">
            <a:avLst/>
          </a:prstGeom>
          <a:solidFill>
            <a:srgbClr val="00FC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000000"/>
                </a:solidFill>
              </a:defRPr>
            </a:pPr>
            <a:r>
              <a:t>Hilfsdaten über Alice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(z.B. Facebook-Likes)</a:t>
            </a:r>
          </a:p>
        </p:txBody>
      </p:sp>
      <p:sp>
        <p:nvSpPr>
          <p:cNvPr id="266" name="Prädiktives Modell"/>
          <p:cNvSpPr/>
          <p:nvPr/>
        </p:nvSpPr>
        <p:spPr>
          <a:xfrm>
            <a:off x="9946525" y="3184340"/>
            <a:ext cx="4490951" cy="225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000000"/>
                </a:solidFill>
              </a:defRPr>
            </a:lvl1pPr>
          </a:lstStyle>
          <a:p>
            <a:r>
              <a:t>Prädiktives Modell</a:t>
            </a:r>
          </a:p>
        </p:txBody>
      </p:sp>
      <p:sp>
        <p:nvSpPr>
          <p:cNvPr id="267" name="Sensible Informationen über Alice…"/>
          <p:cNvSpPr/>
          <p:nvPr/>
        </p:nvSpPr>
        <p:spPr>
          <a:xfrm>
            <a:off x="16939609" y="3184340"/>
            <a:ext cx="4500333" cy="2259472"/>
          </a:xfrm>
          <a:prstGeom prst="rect">
            <a:avLst/>
          </a:prstGeom>
          <a:solidFill>
            <a:srgbClr val="E43B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000000"/>
                </a:solidFill>
              </a:defRPr>
            </a:pPr>
            <a:r>
              <a:t>Sensible Informationen über Alice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(z.B. sexuelle Identität)</a:t>
            </a:r>
          </a:p>
        </p:txBody>
      </p:sp>
      <p:grpSp>
        <p:nvGrpSpPr>
          <p:cNvPr id="270" name="Gruppieren"/>
          <p:cNvGrpSpPr/>
          <p:nvPr/>
        </p:nvGrpSpPr>
        <p:grpSpPr>
          <a:xfrm>
            <a:off x="10091514" y="7802464"/>
            <a:ext cx="600200" cy="297834"/>
            <a:chOff x="0" y="0"/>
            <a:chExt cx="600199" cy="297833"/>
          </a:xfrm>
        </p:grpSpPr>
        <p:sp>
          <p:nvSpPr>
            <p:cNvPr id="268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9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71" name="Rechteck"/>
          <p:cNvSpPr/>
          <p:nvPr/>
        </p:nvSpPr>
        <p:spPr>
          <a:xfrm>
            <a:off x="9883415" y="7420354"/>
            <a:ext cx="4772697" cy="2411963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2" name="Daten aller Nutzer:innen"/>
          <p:cNvSpPr txBox="1"/>
          <p:nvPr/>
        </p:nvSpPr>
        <p:spPr>
          <a:xfrm>
            <a:off x="3169992" y="10216144"/>
            <a:ext cx="2743201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1">
                <a:solidFill>
                  <a:srgbClr val="000000"/>
                </a:solidFill>
              </a:defRPr>
            </a:lvl1pPr>
          </a:lstStyle>
          <a:p>
            <a:r>
              <a:t>Daten aller Nutzer:innen</a:t>
            </a:r>
          </a:p>
        </p:txBody>
      </p:sp>
      <p:sp>
        <p:nvSpPr>
          <p:cNvPr id="273" name="Social-Media Plattform"/>
          <p:cNvSpPr txBox="1"/>
          <p:nvPr/>
        </p:nvSpPr>
        <p:spPr>
          <a:xfrm>
            <a:off x="3020925" y="6615059"/>
            <a:ext cx="3041334" cy="42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/>
            </a:lvl1pPr>
          </a:lstStyle>
          <a:p>
            <a:r>
              <a:t>Social-Media Plattform</a:t>
            </a:r>
          </a:p>
        </p:txBody>
      </p:sp>
      <p:sp>
        <p:nvSpPr>
          <p:cNvPr id="274" name="Daten aller Nutzer:innen, die auch die sensiblen Attribute preisgeben."/>
          <p:cNvSpPr txBox="1"/>
          <p:nvPr/>
        </p:nvSpPr>
        <p:spPr>
          <a:xfrm>
            <a:off x="9987384" y="9984505"/>
            <a:ext cx="4691760" cy="62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0"/>
              </a:spcBef>
              <a:defRPr sz="1800">
                <a:solidFill>
                  <a:srgbClr val="000000"/>
                </a:solidFill>
              </a:defRPr>
            </a:lvl1pPr>
          </a:lstStyle>
          <a:p>
            <a:r>
              <a:t>Daten aller Nutzer:innen, die auch die sensiblen Attribute preisgeben.</a:t>
            </a:r>
          </a:p>
        </p:txBody>
      </p:sp>
      <p:grpSp>
        <p:nvGrpSpPr>
          <p:cNvPr id="277" name="Gruppieren"/>
          <p:cNvGrpSpPr/>
          <p:nvPr/>
        </p:nvGrpSpPr>
        <p:grpSpPr>
          <a:xfrm>
            <a:off x="11281215" y="7802464"/>
            <a:ext cx="600200" cy="297834"/>
            <a:chOff x="0" y="0"/>
            <a:chExt cx="600199" cy="297833"/>
          </a:xfrm>
        </p:grpSpPr>
        <p:sp>
          <p:nvSpPr>
            <p:cNvPr id="275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6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80" name="Gruppieren"/>
          <p:cNvGrpSpPr/>
          <p:nvPr/>
        </p:nvGrpSpPr>
        <p:grpSpPr>
          <a:xfrm>
            <a:off x="12470915" y="7802464"/>
            <a:ext cx="600200" cy="297834"/>
            <a:chOff x="0" y="0"/>
            <a:chExt cx="600199" cy="297833"/>
          </a:xfrm>
        </p:grpSpPr>
        <p:sp>
          <p:nvSpPr>
            <p:cNvPr id="278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9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83" name="Gruppieren"/>
          <p:cNvGrpSpPr/>
          <p:nvPr/>
        </p:nvGrpSpPr>
        <p:grpSpPr>
          <a:xfrm>
            <a:off x="13660617" y="7802464"/>
            <a:ext cx="600200" cy="297834"/>
            <a:chOff x="0" y="0"/>
            <a:chExt cx="600199" cy="297833"/>
          </a:xfrm>
        </p:grpSpPr>
        <p:sp>
          <p:nvSpPr>
            <p:cNvPr id="281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2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86" name="Gruppieren"/>
          <p:cNvGrpSpPr/>
          <p:nvPr/>
        </p:nvGrpSpPr>
        <p:grpSpPr>
          <a:xfrm>
            <a:off x="10653155" y="8477418"/>
            <a:ext cx="600200" cy="297835"/>
            <a:chOff x="0" y="0"/>
            <a:chExt cx="600199" cy="297833"/>
          </a:xfrm>
        </p:grpSpPr>
        <p:sp>
          <p:nvSpPr>
            <p:cNvPr id="284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5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89" name="Gruppieren"/>
          <p:cNvGrpSpPr/>
          <p:nvPr/>
        </p:nvGrpSpPr>
        <p:grpSpPr>
          <a:xfrm>
            <a:off x="11901537" y="8477418"/>
            <a:ext cx="600200" cy="297835"/>
            <a:chOff x="0" y="0"/>
            <a:chExt cx="600199" cy="297833"/>
          </a:xfrm>
        </p:grpSpPr>
        <p:sp>
          <p:nvSpPr>
            <p:cNvPr id="287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8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92" name="Gruppieren"/>
          <p:cNvGrpSpPr/>
          <p:nvPr/>
        </p:nvGrpSpPr>
        <p:grpSpPr>
          <a:xfrm>
            <a:off x="13080691" y="8477418"/>
            <a:ext cx="600200" cy="297835"/>
            <a:chOff x="0" y="0"/>
            <a:chExt cx="600199" cy="297833"/>
          </a:xfrm>
        </p:grpSpPr>
        <p:sp>
          <p:nvSpPr>
            <p:cNvPr id="290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1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95" name="Gruppieren"/>
          <p:cNvGrpSpPr/>
          <p:nvPr/>
        </p:nvGrpSpPr>
        <p:grpSpPr>
          <a:xfrm>
            <a:off x="10123183" y="9152373"/>
            <a:ext cx="600200" cy="297835"/>
            <a:chOff x="0" y="0"/>
            <a:chExt cx="600199" cy="297833"/>
          </a:xfrm>
        </p:grpSpPr>
        <p:sp>
          <p:nvSpPr>
            <p:cNvPr id="293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4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98" name="Gruppieren"/>
          <p:cNvGrpSpPr/>
          <p:nvPr/>
        </p:nvGrpSpPr>
        <p:grpSpPr>
          <a:xfrm>
            <a:off x="11312884" y="9152373"/>
            <a:ext cx="600200" cy="297835"/>
            <a:chOff x="0" y="0"/>
            <a:chExt cx="600199" cy="297833"/>
          </a:xfrm>
        </p:grpSpPr>
        <p:sp>
          <p:nvSpPr>
            <p:cNvPr id="296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97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01" name="Gruppieren"/>
          <p:cNvGrpSpPr/>
          <p:nvPr/>
        </p:nvGrpSpPr>
        <p:grpSpPr>
          <a:xfrm>
            <a:off x="12502584" y="9152373"/>
            <a:ext cx="600201" cy="297835"/>
            <a:chOff x="0" y="0"/>
            <a:chExt cx="600199" cy="297833"/>
          </a:xfrm>
        </p:grpSpPr>
        <p:sp>
          <p:nvSpPr>
            <p:cNvPr id="299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0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04" name="Gruppieren"/>
          <p:cNvGrpSpPr/>
          <p:nvPr/>
        </p:nvGrpSpPr>
        <p:grpSpPr>
          <a:xfrm>
            <a:off x="13692286" y="9152373"/>
            <a:ext cx="600200" cy="297835"/>
            <a:chOff x="0" y="0"/>
            <a:chExt cx="600199" cy="297833"/>
          </a:xfrm>
        </p:grpSpPr>
        <p:sp>
          <p:nvSpPr>
            <p:cNvPr id="302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3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05" name="Gruppieren"/>
          <p:cNvSpPr/>
          <p:nvPr/>
        </p:nvSpPr>
        <p:spPr>
          <a:xfrm>
            <a:off x="16541860" y="7597804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6" name="Gruppieren"/>
          <p:cNvSpPr/>
          <p:nvPr/>
        </p:nvSpPr>
        <p:spPr>
          <a:xfrm>
            <a:off x="17934578" y="7597804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7" name="Gruppieren"/>
          <p:cNvSpPr/>
          <p:nvPr/>
        </p:nvSpPr>
        <p:spPr>
          <a:xfrm>
            <a:off x="19327294" y="7607562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8" name="Gruppieren"/>
          <p:cNvSpPr/>
          <p:nvPr/>
        </p:nvSpPr>
        <p:spPr>
          <a:xfrm>
            <a:off x="20720012" y="7607562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9" name="Gruppieren"/>
          <p:cNvSpPr/>
          <p:nvPr/>
        </p:nvSpPr>
        <p:spPr>
          <a:xfrm>
            <a:off x="15137703" y="8956209"/>
            <a:ext cx="297835" cy="297835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0" name="Gruppieren"/>
          <p:cNvSpPr/>
          <p:nvPr/>
        </p:nvSpPr>
        <p:spPr>
          <a:xfrm>
            <a:off x="16530422" y="8956209"/>
            <a:ext cx="297834" cy="297835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1" name="Gruppieren"/>
          <p:cNvSpPr/>
          <p:nvPr/>
        </p:nvSpPr>
        <p:spPr>
          <a:xfrm>
            <a:off x="17923140" y="8956209"/>
            <a:ext cx="297834" cy="297835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2" name="Gruppieren"/>
          <p:cNvSpPr/>
          <p:nvPr/>
        </p:nvSpPr>
        <p:spPr>
          <a:xfrm>
            <a:off x="19315856" y="8965968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3" name="Gruppieren"/>
          <p:cNvSpPr/>
          <p:nvPr/>
        </p:nvSpPr>
        <p:spPr>
          <a:xfrm>
            <a:off x="20708574" y="8965968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4" name="Gruppieren"/>
          <p:cNvSpPr/>
          <p:nvPr/>
        </p:nvSpPr>
        <p:spPr>
          <a:xfrm>
            <a:off x="3206615" y="7592925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5" name="Gruppieren"/>
          <p:cNvSpPr/>
          <p:nvPr/>
        </p:nvSpPr>
        <p:spPr>
          <a:xfrm>
            <a:off x="4599333" y="7592925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6" name="Gruppieren"/>
          <p:cNvSpPr/>
          <p:nvPr/>
        </p:nvSpPr>
        <p:spPr>
          <a:xfrm>
            <a:off x="5992049" y="7602684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7" name="Gruppieren"/>
          <p:cNvSpPr/>
          <p:nvPr/>
        </p:nvSpPr>
        <p:spPr>
          <a:xfrm>
            <a:off x="7384767" y="7602684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8" name="Gruppieren"/>
          <p:cNvSpPr/>
          <p:nvPr/>
        </p:nvSpPr>
        <p:spPr>
          <a:xfrm>
            <a:off x="8777485" y="7592925"/>
            <a:ext cx="297835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9" name="Gruppieren"/>
          <p:cNvSpPr/>
          <p:nvPr/>
        </p:nvSpPr>
        <p:spPr>
          <a:xfrm>
            <a:off x="3206615" y="8961088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0" name="Gruppieren"/>
          <p:cNvSpPr/>
          <p:nvPr/>
        </p:nvSpPr>
        <p:spPr>
          <a:xfrm>
            <a:off x="4599333" y="8961088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1" name="Gruppieren"/>
          <p:cNvSpPr/>
          <p:nvPr/>
        </p:nvSpPr>
        <p:spPr>
          <a:xfrm>
            <a:off x="5992049" y="8970847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2" name="Gruppieren"/>
          <p:cNvSpPr/>
          <p:nvPr/>
        </p:nvSpPr>
        <p:spPr>
          <a:xfrm>
            <a:off x="7384767" y="8970847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3" name="Gruppieren"/>
          <p:cNvSpPr/>
          <p:nvPr/>
        </p:nvSpPr>
        <p:spPr>
          <a:xfrm>
            <a:off x="8777485" y="8961088"/>
            <a:ext cx="297835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4" name="Gruppieren"/>
          <p:cNvSpPr/>
          <p:nvPr/>
        </p:nvSpPr>
        <p:spPr>
          <a:xfrm>
            <a:off x="15849669" y="8272128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5" name="Gruppieren"/>
          <p:cNvSpPr/>
          <p:nvPr/>
        </p:nvSpPr>
        <p:spPr>
          <a:xfrm>
            <a:off x="17242387" y="8272128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6" name="Gruppieren"/>
          <p:cNvSpPr/>
          <p:nvPr/>
        </p:nvSpPr>
        <p:spPr>
          <a:xfrm>
            <a:off x="18635105" y="8272128"/>
            <a:ext cx="297835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7" name="Gruppieren"/>
          <p:cNvSpPr/>
          <p:nvPr/>
        </p:nvSpPr>
        <p:spPr>
          <a:xfrm>
            <a:off x="20027822" y="8281886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8" name="Gruppieren"/>
          <p:cNvSpPr/>
          <p:nvPr/>
        </p:nvSpPr>
        <p:spPr>
          <a:xfrm>
            <a:off x="15849671" y="9662934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9" name="Gruppieren"/>
          <p:cNvSpPr/>
          <p:nvPr/>
        </p:nvSpPr>
        <p:spPr>
          <a:xfrm>
            <a:off x="17242389" y="9662934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0" name="Gruppieren"/>
          <p:cNvSpPr/>
          <p:nvPr/>
        </p:nvSpPr>
        <p:spPr>
          <a:xfrm>
            <a:off x="18635107" y="9662934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1" name="Gruppieren"/>
          <p:cNvSpPr/>
          <p:nvPr/>
        </p:nvSpPr>
        <p:spPr>
          <a:xfrm>
            <a:off x="20027824" y="9672692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2" name="Gruppieren"/>
          <p:cNvSpPr/>
          <p:nvPr/>
        </p:nvSpPr>
        <p:spPr>
          <a:xfrm>
            <a:off x="3898804" y="8277007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3" name="Gruppieren"/>
          <p:cNvSpPr/>
          <p:nvPr/>
        </p:nvSpPr>
        <p:spPr>
          <a:xfrm>
            <a:off x="5291522" y="8277007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4" name="Gruppieren"/>
          <p:cNvSpPr/>
          <p:nvPr/>
        </p:nvSpPr>
        <p:spPr>
          <a:xfrm>
            <a:off x="6684239" y="8286765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5" name="Gruppieren"/>
          <p:cNvSpPr/>
          <p:nvPr/>
        </p:nvSpPr>
        <p:spPr>
          <a:xfrm>
            <a:off x="8076957" y="8286765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6" name="Gruppieren"/>
          <p:cNvSpPr/>
          <p:nvPr/>
        </p:nvSpPr>
        <p:spPr>
          <a:xfrm>
            <a:off x="3898804" y="9658055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7" name="Gruppieren"/>
          <p:cNvSpPr/>
          <p:nvPr/>
        </p:nvSpPr>
        <p:spPr>
          <a:xfrm>
            <a:off x="5291522" y="9658055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8" name="Gruppieren"/>
          <p:cNvSpPr/>
          <p:nvPr/>
        </p:nvSpPr>
        <p:spPr>
          <a:xfrm>
            <a:off x="6684239" y="9667813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9" name="Gruppieren"/>
          <p:cNvSpPr/>
          <p:nvPr/>
        </p:nvSpPr>
        <p:spPr>
          <a:xfrm>
            <a:off x="8076957" y="9667813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0" name="Quadrat"/>
          <p:cNvSpPr/>
          <p:nvPr/>
        </p:nvSpPr>
        <p:spPr>
          <a:xfrm>
            <a:off x="2985199" y="11132143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1" name="Quadrat"/>
          <p:cNvSpPr/>
          <p:nvPr/>
        </p:nvSpPr>
        <p:spPr>
          <a:xfrm>
            <a:off x="5440293" y="11132143"/>
            <a:ext cx="297834" cy="297834"/>
          </a:xfrm>
          <a:prstGeom prst="rect">
            <a:avLst/>
          </a:prstGeom>
          <a:solidFill>
            <a:srgbClr val="E43B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E43BD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2" name="Hilfsdaten"/>
          <p:cNvSpPr txBox="1"/>
          <p:nvPr/>
        </p:nvSpPr>
        <p:spPr>
          <a:xfrm>
            <a:off x="3435086" y="11093760"/>
            <a:ext cx="1143001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Hilfsdaten</a:t>
            </a:r>
          </a:p>
        </p:txBody>
      </p:sp>
      <p:sp>
        <p:nvSpPr>
          <p:cNvPr id="343" name="Sensible Daten (preisgegeben)"/>
          <p:cNvSpPr txBox="1"/>
          <p:nvPr/>
        </p:nvSpPr>
        <p:spPr>
          <a:xfrm>
            <a:off x="5896514" y="11093760"/>
            <a:ext cx="3226233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Sensible Daten (preisgegeben)</a:t>
            </a:r>
          </a:p>
        </p:txBody>
      </p:sp>
      <p:sp>
        <p:nvSpPr>
          <p:cNvPr id="344" name="Linien"/>
          <p:cNvSpPr/>
          <p:nvPr/>
        </p:nvSpPr>
        <p:spPr>
          <a:xfrm>
            <a:off x="8028658" y="4474671"/>
            <a:ext cx="133360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45" name="Linien"/>
          <p:cNvSpPr/>
          <p:nvPr/>
        </p:nvSpPr>
        <p:spPr>
          <a:xfrm>
            <a:off x="15025882" y="4474671"/>
            <a:ext cx="133360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46" name="Input"/>
          <p:cNvSpPr txBox="1"/>
          <p:nvPr/>
        </p:nvSpPr>
        <p:spPr>
          <a:xfrm>
            <a:off x="8312400" y="3908081"/>
            <a:ext cx="766116" cy="42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/>
            </a:lvl1pPr>
          </a:lstStyle>
          <a:p>
            <a:r>
              <a:t>Input</a:t>
            </a:r>
          </a:p>
        </p:txBody>
      </p:sp>
      <p:sp>
        <p:nvSpPr>
          <p:cNvPr id="347" name="Output"/>
          <p:cNvSpPr txBox="1"/>
          <p:nvPr/>
        </p:nvSpPr>
        <p:spPr>
          <a:xfrm>
            <a:off x="15194137" y="3882681"/>
            <a:ext cx="988810" cy="42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/>
            </a:lvl1pPr>
          </a:lstStyle>
          <a:p>
            <a:r>
              <a:t>Output</a:t>
            </a:r>
          </a:p>
        </p:txBody>
      </p:sp>
      <p:sp>
        <p:nvSpPr>
          <p:cNvPr id="348" name="Linien"/>
          <p:cNvSpPr/>
          <p:nvPr/>
        </p:nvSpPr>
        <p:spPr>
          <a:xfrm flipV="1">
            <a:off x="12191999" y="5757983"/>
            <a:ext cx="1" cy="1084217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51" name="Mühlhoff, R. (bevorstehende Veröffentlichung). Ethics of AI in the Digital Media Age: Power, Critique, Responsibility."/>
          <p:cNvSpPr txBox="1"/>
          <p:nvPr/>
        </p:nvSpPr>
        <p:spPr>
          <a:xfrm>
            <a:off x="14876558" y="12941299"/>
            <a:ext cx="9283095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57200" defTabSz="450215">
              <a:lnSpc>
                <a:spcPts val="2200"/>
              </a:lnSpc>
              <a:spcBef>
                <a:spcPts val="0"/>
              </a:spcBef>
              <a:defRPr sz="1800" i="1">
                <a:solidFill>
                  <a:srgbClr val="A9A9A9"/>
                </a:solidFill>
              </a:defRPr>
            </a:pPr>
            <a:r>
              <a:rPr i="0"/>
              <a:t>Mühlhoff, R. (bevorstehende Veröffentlichung). </a:t>
            </a:r>
            <a:r>
              <a:t>Ethics of AI in the Digital Media Age: Power, Critique, Responsibility.</a:t>
            </a:r>
          </a:p>
        </p:txBody>
      </p:sp>
      <p:sp>
        <p:nvSpPr>
          <p:cNvPr id="352" name="/ Kollektive Dimension im Datenschutz"/>
          <p:cNvSpPr txBox="1"/>
          <p:nvPr/>
        </p:nvSpPr>
        <p:spPr>
          <a:xfrm>
            <a:off x="778234" y="631002"/>
            <a:ext cx="5962969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Kollektive Dimension im Datenschutz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9A05A01-8290-A089-91DE-0551E1F05C68}"/>
              </a:ext>
            </a:extLst>
          </p:cNvPr>
          <p:cNvSpPr/>
          <p:nvPr/>
        </p:nvSpPr>
        <p:spPr>
          <a:xfrm>
            <a:off x="11623635" y="6108155"/>
            <a:ext cx="1141628" cy="35293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raining">
            <a:extLst>
              <a:ext uri="{FF2B5EF4-FFF2-40B4-BE49-F238E27FC236}">
                <a16:creationId xmlns:a16="http://schemas.microsoft.com/office/drawing/2014/main" id="{5D53D27B-FB4C-835D-1C72-E02C3B741C95}"/>
              </a:ext>
            </a:extLst>
          </p:cNvPr>
          <p:cNvSpPr txBox="1"/>
          <p:nvPr/>
        </p:nvSpPr>
        <p:spPr>
          <a:xfrm>
            <a:off x="11573315" y="6085502"/>
            <a:ext cx="1191344" cy="39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100" b="1"/>
            </a:lvl1pPr>
          </a:lstStyle>
          <a:p>
            <a:r>
              <a:rPr dirty="0"/>
              <a:t>Training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E0D18C7-6C35-D825-E4E0-66F2B51152F8}"/>
              </a:ext>
            </a:extLst>
          </p:cNvPr>
          <p:cNvSpPr/>
          <p:nvPr/>
        </p:nvSpPr>
        <p:spPr>
          <a:xfrm>
            <a:off x="9972846" y="9667813"/>
            <a:ext cx="1622853" cy="28807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Trainingdaten">
            <a:extLst>
              <a:ext uri="{FF2B5EF4-FFF2-40B4-BE49-F238E27FC236}">
                <a16:creationId xmlns:a16="http://schemas.microsoft.com/office/drawing/2014/main" id="{36296104-AB4A-CD40-E8B3-73BBD0E1012E}"/>
              </a:ext>
            </a:extLst>
          </p:cNvPr>
          <p:cNvSpPr txBox="1"/>
          <p:nvPr/>
        </p:nvSpPr>
        <p:spPr>
          <a:xfrm>
            <a:off x="9995727" y="9608956"/>
            <a:ext cx="1599972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800" b="1">
                <a:solidFill>
                  <a:srgbClr val="000000"/>
                </a:solidFill>
              </a:defRPr>
            </a:lvl1pPr>
          </a:lstStyle>
          <a:p>
            <a:r>
              <a:rPr dirty="0" err="1"/>
              <a:t>Trainingdaten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Abgerundetes Rechteck"/>
          <p:cNvSpPr/>
          <p:nvPr/>
        </p:nvSpPr>
        <p:spPr>
          <a:xfrm>
            <a:off x="2889074" y="7155626"/>
            <a:ext cx="18720455" cy="3594201"/>
          </a:xfrm>
          <a:prstGeom prst="roundRect">
            <a:avLst>
              <a:gd name="adj" fmla="val 1016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5" name="Gruppieren"/>
          <p:cNvSpPr/>
          <p:nvPr/>
        </p:nvSpPr>
        <p:spPr>
          <a:xfrm>
            <a:off x="15149141" y="7597804"/>
            <a:ext cx="297835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368504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357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358" name="Hilfsdaten über Alice…"/>
          <p:cNvSpPr/>
          <p:nvPr/>
        </p:nvSpPr>
        <p:spPr>
          <a:xfrm>
            <a:off x="2944058" y="3184340"/>
            <a:ext cx="4500332" cy="2259472"/>
          </a:xfrm>
          <a:prstGeom prst="rect">
            <a:avLst/>
          </a:prstGeom>
          <a:solidFill>
            <a:srgbClr val="00FC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000000"/>
                </a:solidFill>
              </a:defRPr>
            </a:pPr>
            <a:r>
              <a:t>Hilfsdaten über Alice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(z.B. Facebook-Likes)</a:t>
            </a:r>
          </a:p>
        </p:txBody>
      </p:sp>
      <p:sp>
        <p:nvSpPr>
          <p:cNvPr id="359" name="Prädiktives Modell"/>
          <p:cNvSpPr/>
          <p:nvPr/>
        </p:nvSpPr>
        <p:spPr>
          <a:xfrm>
            <a:off x="9946525" y="3184340"/>
            <a:ext cx="4490951" cy="225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000000"/>
                </a:solidFill>
              </a:defRPr>
            </a:lvl1pPr>
          </a:lstStyle>
          <a:p>
            <a:r>
              <a:t>Prädiktives Modell</a:t>
            </a:r>
          </a:p>
        </p:txBody>
      </p:sp>
      <p:sp>
        <p:nvSpPr>
          <p:cNvPr id="360" name="Sensible Informationen über Alice…"/>
          <p:cNvSpPr/>
          <p:nvPr/>
        </p:nvSpPr>
        <p:spPr>
          <a:xfrm>
            <a:off x="16939609" y="3184340"/>
            <a:ext cx="4500333" cy="2259472"/>
          </a:xfrm>
          <a:prstGeom prst="rect">
            <a:avLst/>
          </a:prstGeom>
          <a:solidFill>
            <a:srgbClr val="E43B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000000"/>
                </a:solidFill>
              </a:defRPr>
            </a:pPr>
            <a:r>
              <a:t>Sensible Informationen über Alice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(z.B. sexuelle Identität)</a:t>
            </a:r>
          </a:p>
        </p:txBody>
      </p:sp>
      <p:grpSp>
        <p:nvGrpSpPr>
          <p:cNvPr id="363" name="Gruppieren"/>
          <p:cNvGrpSpPr/>
          <p:nvPr/>
        </p:nvGrpSpPr>
        <p:grpSpPr>
          <a:xfrm>
            <a:off x="10091514" y="7802464"/>
            <a:ext cx="600200" cy="297834"/>
            <a:chOff x="0" y="0"/>
            <a:chExt cx="600199" cy="297833"/>
          </a:xfrm>
        </p:grpSpPr>
        <p:sp>
          <p:nvSpPr>
            <p:cNvPr id="361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2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64" name="Rechteck"/>
          <p:cNvSpPr/>
          <p:nvPr/>
        </p:nvSpPr>
        <p:spPr>
          <a:xfrm>
            <a:off x="9883415" y="7420354"/>
            <a:ext cx="4772697" cy="2411963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5" name="Daten aller Nutzer:innen"/>
          <p:cNvSpPr txBox="1"/>
          <p:nvPr/>
        </p:nvSpPr>
        <p:spPr>
          <a:xfrm>
            <a:off x="3169992" y="10216144"/>
            <a:ext cx="2743201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1">
                <a:solidFill>
                  <a:srgbClr val="000000"/>
                </a:solidFill>
              </a:defRPr>
            </a:lvl1pPr>
          </a:lstStyle>
          <a:p>
            <a:r>
              <a:t>Daten aller Nutzer:innen</a:t>
            </a:r>
          </a:p>
        </p:txBody>
      </p:sp>
      <p:sp>
        <p:nvSpPr>
          <p:cNvPr id="366" name="Social-Media Plattform"/>
          <p:cNvSpPr txBox="1"/>
          <p:nvPr/>
        </p:nvSpPr>
        <p:spPr>
          <a:xfrm>
            <a:off x="3020925" y="6615059"/>
            <a:ext cx="3041334" cy="42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/>
            </a:lvl1pPr>
          </a:lstStyle>
          <a:p>
            <a:r>
              <a:t>Social-Media Plattform</a:t>
            </a:r>
          </a:p>
        </p:txBody>
      </p:sp>
      <p:sp>
        <p:nvSpPr>
          <p:cNvPr id="367" name="Daten aller Nutzer:innen, die auch die sensiblen Attribute preisgeben."/>
          <p:cNvSpPr txBox="1"/>
          <p:nvPr/>
        </p:nvSpPr>
        <p:spPr>
          <a:xfrm>
            <a:off x="9987384" y="9984505"/>
            <a:ext cx="4691760" cy="62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0"/>
              </a:spcBef>
              <a:defRPr sz="1800">
                <a:solidFill>
                  <a:srgbClr val="000000"/>
                </a:solidFill>
              </a:defRPr>
            </a:lvl1pPr>
          </a:lstStyle>
          <a:p>
            <a:r>
              <a:rPr dirty="0"/>
              <a:t>Daten </a:t>
            </a:r>
            <a:r>
              <a:rPr dirty="0" err="1"/>
              <a:t>aller</a:t>
            </a:r>
            <a:r>
              <a:rPr dirty="0"/>
              <a:t> </a:t>
            </a:r>
            <a:r>
              <a:rPr dirty="0" err="1"/>
              <a:t>Nutzer:innen</a:t>
            </a:r>
            <a:r>
              <a:rPr dirty="0"/>
              <a:t>, die </a:t>
            </a:r>
            <a:r>
              <a:rPr dirty="0" err="1"/>
              <a:t>auch</a:t>
            </a:r>
            <a:r>
              <a:rPr dirty="0"/>
              <a:t> die </a:t>
            </a:r>
            <a:r>
              <a:rPr dirty="0" err="1"/>
              <a:t>sensiblen</a:t>
            </a:r>
            <a:r>
              <a:rPr dirty="0"/>
              <a:t> Attribute </a:t>
            </a:r>
            <a:r>
              <a:rPr dirty="0" err="1"/>
              <a:t>preisgeben</a:t>
            </a:r>
            <a:r>
              <a:rPr dirty="0"/>
              <a:t>.</a:t>
            </a:r>
          </a:p>
        </p:txBody>
      </p:sp>
      <p:grpSp>
        <p:nvGrpSpPr>
          <p:cNvPr id="370" name="Gruppieren"/>
          <p:cNvGrpSpPr/>
          <p:nvPr/>
        </p:nvGrpSpPr>
        <p:grpSpPr>
          <a:xfrm>
            <a:off x="11281215" y="7802464"/>
            <a:ext cx="600200" cy="297834"/>
            <a:chOff x="0" y="0"/>
            <a:chExt cx="600199" cy="297833"/>
          </a:xfrm>
        </p:grpSpPr>
        <p:sp>
          <p:nvSpPr>
            <p:cNvPr id="368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9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73" name="Gruppieren"/>
          <p:cNvGrpSpPr/>
          <p:nvPr/>
        </p:nvGrpSpPr>
        <p:grpSpPr>
          <a:xfrm>
            <a:off x="12470915" y="7802464"/>
            <a:ext cx="600200" cy="297834"/>
            <a:chOff x="0" y="0"/>
            <a:chExt cx="600199" cy="297833"/>
          </a:xfrm>
        </p:grpSpPr>
        <p:sp>
          <p:nvSpPr>
            <p:cNvPr id="371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2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76" name="Gruppieren"/>
          <p:cNvGrpSpPr/>
          <p:nvPr/>
        </p:nvGrpSpPr>
        <p:grpSpPr>
          <a:xfrm>
            <a:off x="13660617" y="7802464"/>
            <a:ext cx="600200" cy="297834"/>
            <a:chOff x="0" y="0"/>
            <a:chExt cx="600199" cy="297833"/>
          </a:xfrm>
        </p:grpSpPr>
        <p:sp>
          <p:nvSpPr>
            <p:cNvPr id="374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5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79" name="Gruppieren"/>
          <p:cNvGrpSpPr/>
          <p:nvPr/>
        </p:nvGrpSpPr>
        <p:grpSpPr>
          <a:xfrm>
            <a:off x="10653155" y="8477418"/>
            <a:ext cx="600200" cy="297835"/>
            <a:chOff x="0" y="0"/>
            <a:chExt cx="600199" cy="297833"/>
          </a:xfrm>
        </p:grpSpPr>
        <p:sp>
          <p:nvSpPr>
            <p:cNvPr id="377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8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82" name="Gruppieren"/>
          <p:cNvGrpSpPr/>
          <p:nvPr/>
        </p:nvGrpSpPr>
        <p:grpSpPr>
          <a:xfrm>
            <a:off x="11901537" y="8477418"/>
            <a:ext cx="600200" cy="297835"/>
            <a:chOff x="0" y="0"/>
            <a:chExt cx="600199" cy="297833"/>
          </a:xfrm>
        </p:grpSpPr>
        <p:sp>
          <p:nvSpPr>
            <p:cNvPr id="380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1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85" name="Gruppieren"/>
          <p:cNvGrpSpPr/>
          <p:nvPr/>
        </p:nvGrpSpPr>
        <p:grpSpPr>
          <a:xfrm>
            <a:off x="13080691" y="8477418"/>
            <a:ext cx="600200" cy="297835"/>
            <a:chOff x="0" y="0"/>
            <a:chExt cx="600199" cy="297833"/>
          </a:xfrm>
        </p:grpSpPr>
        <p:sp>
          <p:nvSpPr>
            <p:cNvPr id="383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4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88" name="Gruppieren"/>
          <p:cNvGrpSpPr/>
          <p:nvPr/>
        </p:nvGrpSpPr>
        <p:grpSpPr>
          <a:xfrm>
            <a:off x="10123183" y="9152373"/>
            <a:ext cx="600200" cy="297835"/>
            <a:chOff x="0" y="0"/>
            <a:chExt cx="600199" cy="297833"/>
          </a:xfrm>
        </p:grpSpPr>
        <p:sp>
          <p:nvSpPr>
            <p:cNvPr id="386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7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91" name="Gruppieren"/>
          <p:cNvGrpSpPr/>
          <p:nvPr/>
        </p:nvGrpSpPr>
        <p:grpSpPr>
          <a:xfrm>
            <a:off x="11312884" y="9152373"/>
            <a:ext cx="600200" cy="297835"/>
            <a:chOff x="0" y="0"/>
            <a:chExt cx="600199" cy="297833"/>
          </a:xfrm>
        </p:grpSpPr>
        <p:sp>
          <p:nvSpPr>
            <p:cNvPr id="389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0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94" name="Gruppieren"/>
          <p:cNvGrpSpPr/>
          <p:nvPr/>
        </p:nvGrpSpPr>
        <p:grpSpPr>
          <a:xfrm>
            <a:off x="12502584" y="9152373"/>
            <a:ext cx="600201" cy="297835"/>
            <a:chOff x="0" y="0"/>
            <a:chExt cx="600199" cy="297833"/>
          </a:xfrm>
        </p:grpSpPr>
        <p:sp>
          <p:nvSpPr>
            <p:cNvPr id="392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3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97" name="Gruppieren"/>
          <p:cNvGrpSpPr/>
          <p:nvPr/>
        </p:nvGrpSpPr>
        <p:grpSpPr>
          <a:xfrm>
            <a:off x="13692286" y="9152373"/>
            <a:ext cx="600200" cy="297835"/>
            <a:chOff x="0" y="0"/>
            <a:chExt cx="600199" cy="297833"/>
          </a:xfrm>
        </p:grpSpPr>
        <p:sp>
          <p:nvSpPr>
            <p:cNvPr id="395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6" name="Quadrat"/>
            <p:cNvSpPr/>
            <p:nvPr/>
          </p:nvSpPr>
          <p:spPr>
            <a:xfrm>
              <a:off x="302366" y="0"/>
              <a:ext cx="297834" cy="297834"/>
            </a:xfrm>
            <a:prstGeom prst="rect">
              <a:avLst/>
            </a:prstGeom>
            <a:solidFill>
              <a:srgbClr val="E43B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98" name="Gruppieren"/>
          <p:cNvSpPr/>
          <p:nvPr/>
        </p:nvSpPr>
        <p:spPr>
          <a:xfrm>
            <a:off x="16541860" y="7597804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9" name="Gruppieren"/>
          <p:cNvSpPr/>
          <p:nvPr/>
        </p:nvSpPr>
        <p:spPr>
          <a:xfrm>
            <a:off x="17934578" y="7597804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0" name="Gruppieren"/>
          <p:cNvSpPr/>
          <p:nvPr/>
        </p:nvSpPr>
        <p:spPr>
          <a:xfrm>
            <a:off x="19327294" y="7607562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1" name="Gruppieren"/>
          <p:cNvSpPr/>
          <p:nvPr/>
        </p:nvSpPr>
        <p:spPr>
          <a:xfrm>
            <a:off x="20720012" y="7607562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2" name="Gruppieren"/>
          <p:cNvSpPr/>
          <p:nvPr/>
        </p:nvSpPr>
        <p:spPr>
          <a:xfrm>
            <a:off x="15137703" y="8956209"/>
            <a:ext cx="297835" cy="297835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3" name="Gruppieren"/>
          <p:cNvSpPr/>
          <p:nvPr/>
        </p:nvSpPr>
        <p:spPr>
          <a:xfrm>
            <a:off x="16530422" y="8956209"/>
            <a:ext cx="297834" cy="297835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4" name="Gruppieren"/>
          <p:cNvSpPr/>
          <p:nvPr/>
        </p:nvSpPr>
        <p:spPr>
          <a:xfrm>
            <a:off x="17923140" y="8956209"/>
            <a:ext cx="297834" cy="297835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5" name="Gruppieren"/>
          <p:cNvSpPr/>
          <p:nvPr/>
        </p:nvSpPr>
        <p:spPr>
          <a:xfrm>
            <a:off x="19315856" y="8965968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6" name="Gruppieren"/>
          <p:cNvSpPr/>
          <p:nvPr/>
        </p:nvSpPr>
        <p:spPr>
          <a:xfrm>
            <a:off x="20708574" y="8965968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7" name="Gruppieren"/>
          <p:cNvSpPr/>
          <p:nvPr/>
        </p:nvSpPr>
        <p:spPr>
          <a:xfrm>
            <a:off x="3206615" y="7592925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8" name="Gruppieren"/>
          <p:cNvSpPr/>
          <p:nvPr/>
        </p:nvSpPr>
        <p:spPr>
          <a:xfrm>
            <a:off x="4599333" y="7592925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9" name="Gruppieren"/>
          <p:cNvSpPr/>
          <p:nvPr/>
        </p:nvSpPr>
        <p:spPr>
          <a:xfrm>
            <a:off x="5992049" y="7602684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0" name="Gruppieren"/>
          <p:cNvSpPr/>
          <p:nvPr/>
        </p:nvSpPr>
        <p:spPr>
          <a:xfrm>
            <a:off x="7384767" y="7602684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1" name="Gruppieren"/>
          <p:cNvSpPr/>
          <p:nvPr/>
        </p:nvSpPr>
        <p:spPr>
          <a:xfrm>
            <a:off x="8777485" y="7592925"/>
            <a:ext cx="297835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2" name="Gruppieren"/>
          <p:cNvSpPr/>
          <p:nvPr/>
        </p:nvSpPr>
        <p:spPr>
          <a:xfrm>
            <a:off x="3206615" y="8961088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3" name="Gruppieren"/>
          <p:cNvSpPr/>
          <p:nvPr/>
        </p:nvSpPr>
        <p:spPr>
          <a:xfrm>
            <a:off x="4599333" y="8961088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4" name="Gruppieren"/>
          <p:cNvSpPr/>
          <p:nvPr/>
        </p:nvSpPr>
        <p:spPr>
          <a:xfrm>
            <a:off x="5992049" y="8970847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5" name="Gruppieren"/>
          <p:cNvSpPr/>
          <p:nvPr/>
        </p:nvSpPr>
        <p:spPr>
          <a:xfrm>
            <a:off x="7384767" y="8970847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6" name="Gruppieren"/>
          <p:cNvSpPr/>
          <p:nvPr/>
        </p:nvSpPr>
        <p:spPr>
          <a:xfrm>
            <a:off x="8777485" y="8961088"/>
            <a:ext cx="297835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7" name="Gruppieren"/>
          <p:cNvSpPr/>
          <p:nvPr/>
        </p:nvSpPr>
        <p:spPr>
          <a:xfrm>
            <a:off x="15849669" y="8272128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8" name="Gruppieren"/>
          <p:cNvSpPr/>
          <p:nvPr/>
        </p:nvSpPr>
        <p:spPr>
          <a:xfrm>
            <a:off x="17242387" y="8272128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Gruppieren"/>
          <p:cNvSpPr/>
          <p:nvPr/>
        </p:nvSpPr>
        <p:spPr>
          <a:xfrm>
            <a:off x="18635105" y="8272128"/>
            <a:ext cx="297835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Gruppieren"/>
          <p:cNvSpPr/>
          <p:nvPr/>
        </p:nvSpPr>
        <p:spPr>
          <a:xfrm>
            <a:off x="20027822" y="8281886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1" name="Gruppieren"/>
          <p:cNvSpPr/>
          <p:nvPr/>
        </p:nvSpPr>
        <p:spPr>
          <a:xfrm>
            <a:off x="15849671" y="9662934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2" name="Gruppieren"/>
          <p:cNvSpPr/>
          <p:nvPr/>
        </p:nvSpPr>
        <p:spPr>
          <a:xfrm>
            <a:off x="17242389" y="9662934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3" name="Gruppieren"/>
          <p:cNvSpPr/>
          <p:nvPr/>
        </p:nvSpPr>
        <p:spPr>
          <a:xfrm>
            <a:off x="18635107" y="9662934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4" name="Gruppieren"/>
          <p:cNvSpPr/>
          <p:nvPr/>
        </p:nvSpPr>
        <p:spPr>
          <a:xfrm>
            <a:off x="20027824" y="9672692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5" name="Gruppieren"/>
          <p:cNvSpPr/>
          <p:nvPr/>
        </p:nvSpPr>
        <p:spPr>
          <a:xfrm>
            <a:off x="3898804" y="8277007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6" name="Gruppieren"/>
          <p:cNvSpPr/>
          <p:nvPr/>
        </p:nvSpPr>
        <p:spPr>
          <a:xfrm>
            <a:off x="5291522" y="8277007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7" name="Gruppieren"/>
          <p:cNvSpPr/>
          <p:nvPr/>
        </p:nvSpPr>
        <p:spPr>
          <a:xfrm>
            <a:off x="6684239" y="8286765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8" name="Gruppieren"/>
          <p:cNvSpPr/>
          <p:nvPr/>
        </p:nvSpPr>
        <p:spPr>
          <a:xfrm>
            <a:off x="8076957" y="8286765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9" name="Gruppieren"/>
          <p:cNvSpPr/>
          <p:nvPr/>
        </p:nvSpPr>
        <p:spPr>
          <a:xfrm>
            <a:off x="3898804" y="9658055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0" name="Gruppieren"/>
          <p:cNvSpPr/>
          <p:nvPr/>
        </p:nvSpPr>
        <p:spPr>
          <a:xfrm>
            <a:off x="5291522" y="9658055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1" name="Gruppieren"/>
          <p:cNvSpPr/>
          <p:nvPr/>
        </p:nvSpPr>
        <p:spPr>
          <a:xfrm>
            <a:off x="6684239" y="9667813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2" name="Gruppieren"/>
          <p:cNvSpPr/>
          <p:nvPr/>
        </p:nvSpPr>
        <p:spPr>
          <a:xfrm>
            <a:off x="8076957" y="9667813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solidFill>
              <a:srgbClr val="00FC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3" name="Quadrat"/>
          <p:cNvSpPr/>
          <p:nvPr/>
        </p:nvSpPr>
        <p:spPr>
          <a:xfrm>
            <a:off x="2985199" y="11132143"/>
            <a:ext cx="297834" cy="297834"/>
          </a:xfrm>
          <a:prstGeom prst="rect">
            <a:avLst/>
          </a:prstGeom>
          <a:solidFill>
            <a:srgbClr val="00FC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4" name="Quadrat"/>
          <p:cNvSpPr/>
          <p:nvPr/>
        </p:nvSpPr>
        <p:spPr>
          <a:xfrm>
            <a:off x="5440293" y="11132143"/>
            <a:ext cx="297834" cy="297834"/>
          </a:xfrm>
          <a:prstGeom prst="rect">
            <a:avLst/>
          </a:prstGeom>
          <a:solidFill>
            <a:srgbClr val="E43BD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E43BD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5" name="Hilfsdaten"/>
          <p:cNvSpPr txBox="1"/>
          <p:nvPr/>
        </p:nvSpPr>
        <p:spPr>
          <a:xfrm>
            <a:off x="3435086" y="11093760"/>
            <a:ext cx="1143001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Hilfsdaten</a:t>
            </a:r>
          </a:p>
        </p:txBody>
      </p:sp>
      <p:sp>
        <p:nvSpPr>
          <p:cNvPr id="436" name="Sensible Daten (preisgegeben)"/>
          <p:cNvSpPr txBox="1"/>
          <p:nvPr/>
        </p:nvSpPr>
        <p:spPr>
          <a:xfrm>
            <a:off x="5896514" y="11093760"/>
            <a:ext cx="3226233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Sensible Daten (preisgegeben)</a:t>
            </a:r>
          </a:p>
        </p:txBody>
      </p:sp>
      <p:sp>
        <p:nvSpPr>
          <p:cNvPr id="437" name="Linien"/>
          <p:cNvSpPr/>
          <p:nvPr/>
        </p:nvSpPr>
        <p:spPr>
          <a:xfrm>
            <a:off x="8028658" y="4474671"/>
            <a:ext cx="133360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38" name="Linien"/>
          <p:cNvSpPr/>
          <p:nvPr/>
        </p:nvSpPr>
        <p:spPr>
          <a:xfrm>
            <a:off x="15025882" y="4474671"/>
            <a:ext cx="133360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39" name="Input"/>
          <p:cNvSpPr txBox="1"/>
          <p:nvPr/>
        </p:nvSpPr>
        <p:spPr>
          <a:xfrm>
            <a:off x="8312400" y="3908081"/>
            <a:ext cx="766116" cy="42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/>
            </a:lvl1pPr>
          </a:lstStyle>
          <a:p>
            <a:r>
              <a:t>Input</a:t>
            </a:r>
          </a:p>
        </p:txBody>
      </p:sp>
      <p:sp>
        <p:nvSpPr>
          <p:cNvPr id="440" name="Output"/>
          <p:cNvSpPr txBox="1"/>
          <p:nvPr/>
        </p:nvSpPr>
        <p:spPr>
          <a:xfrm>
            <a:off x="15194137" y="3882681"/>
            <a:ext cx="988810" cy="42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/>
            </a:lvl1pPr>
          </a:lstStyle>
          <a:p>
            <a:r>
              <a:t>Output</a:t>
            </a:r>
          </a:p>
        </p:txBody>
      </p:sp>
      <p:sp>
        <p:nvSpPr>
          <p:cNvPr id="441" name="Linien"/>
          <p:cNvSpPr/>
          <p:nvPr/>
        </p:nvSpPr>
        <p:spPr>
          <a:xfrm flipV="1">
            <a:off x="12191999" y="5757983"/>
            <a:ext cx="1" cy="1084217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3" name="Linien"/>
          <p:cNvSpPr/>
          <p:nvPr/>
        </p:nvSpPr>
        <p:spPr>
          <a:xfrm>
            <a:off x="19211940" y="5757784"/>
            <a:ext cx="1" cy="1084614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448" name="Gruppieren"/>
          <p:cNvGrpSpPr/>
          <p:nvPr/>
        </p:nvGrpSpPr>
        <p:grpSpPr>
          <a:xfrm>
            <a:off x="15149141" y="7597804"/>
            <a:ext cx="612901" cy="297834"/>
            <a:chOff x="0" y="0"/>
            <a:chExt cx="612899" cy="297833"/>
          </a:xfrm>
        </p:grpSpPr>
        <p:sp>
          <p:nvSpPr>
            <p:cNvPr id="446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7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51" name="Gruppieren"/>
          <p:cNvGrpSpPr/>
          <p:nvPr/>
        </p:nvGrpSpPr>
        <p:grpSpPr>
          <a:xfrm>
            <a:off x="16541860" y="7597804"/>
            <a:ext cx="612900" cy="297834"/>
            <a:chOff x="0" y="0"/>
            <a:chExt cx="612899" cy="297833"/>
          </a:xfrm>
        </p:grpSpPr>
        <p:sp>
          <p:nvSpPr>
            <p:cNvPr id="449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0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54" name="Gruppieren"/>
          <p:cNvGrpSpPr/>
          <p:nvPr/>
        </p:nvGrpSpPr>
        <p:grpSpPr>
          <a:xfrm>
            <a:off x="17934578" y="7597804"/>
            <a:ext cx="612900" cy="297834"/>
            <a:chOff x="0" y="0"/>
            <a:chExt cx="612899" cy="297833"/>
          </a:xfrm>
        </p:grpSpPr>
        <p:sp>
          <p:nvSpPr>
            <p:cNvPr id="452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3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57" name="Gruppieren"/>
          <p:cNvGrpSpPr/>
          <p:nvPr/>
        </p:nvGrpSpPr>
        <p:grpSpPr>
          <a:xfrm>
            <a:off x="19327294" y="7607562"/>
            <a:ext cx="612900" cy="297834"/>
            <a:chOff x="0" y="0"/>
            <a:chExt cx="612899" cy="297833"/>
          </a:xfrm>
        </p:grpSpPr>
        <p:sp>
          <p:nvSpPr>
            <p:cNvPr id="455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6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60" name="Gruppieren"/>
          <p:cNvGrpSpPr/>
          <p:nvPr/>
        </p:nvGrpSpPr>
        <p:grpSpPr>
          <a:xfrm>
            <a:off x="20720012" y="7607562"/>
            <a:ext cx="612900" cy="297834"/>
            <a:chOff x="0" y="0"/>
            <a:chExt cx="612899" cy="297833"/>
          </a:xfrm>
        </p:grpSpPr>
        <p:sp>
          <p:nvSpPr>
            <p:cNvPr id="458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9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63" name="Gruppieren"/>
          <p:cNvGrpSpPr/>
          <p:nvPr/>
        </p:nvGrpSpPr>
        <p:grpSpPr>
          <a:xfrm>
            <a:off x="15137703" y="8956209"/>
            <a:ext cx="612901" cy="297835"/>
            <a:chOff x="0" y="0"/>
            <a:chExt cx="612899" cy="297833"/>
          </a:xfrm>
        </p:grpSpPr>
        <p:sp>
          <p:nvSpPr>
            <p:cNvPr id="461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2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66" name="Gruppieren"/>
          <p:cNvGrpSpPr/>
          <p:nvPr/>
        </p:nvGrpSpPr>
        <p:grpSpPr>
          <a:xfrm>
            <a:off x="16530422" y="8956209"/>
            <a:ext cx="612900" cy="297835"/>
            <a:chOff x="0" y="0"/>
            <a:chExt cx="612899" cy="297833"/>
          </a:xfrm>
        </p:grpSpPr>
        <p:sp>
          <p:nvSpPr>
            <p:cNvPr id="464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5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69" name="Gruppieren"/>
          <p:cNvGrpSpPr/>
          <p:nvPr/>
        </p:nvGrpSpPr>
        <p:grpSpPr>
          <a:xfrm>
            <a:off x="17923140" y="8956209"/>
            <a:ext cx="612900" cy="297835"/>
            <a:chOff x="0" y="0"/>
            <a:chExt cx="612899" cy="297833"/>
          </a:xfrm>
        </p:grpSpPr>
        <p:sp>
          <p:nvSpPr>
            <p:cNvPr id="467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8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72" name="Gruppieren"/>
          <p:cNvGrpSpPr/>
          <p:nvPr/>
        </p:nvGrpSpPr>
        <p:grpSpPr>
          <a:xfrm>
            <a:off x="19315856" y="8965968"/>
            <a:ext cx="612900" cy="297834"/>
            <a:chOff x="0" y="0"/>
            <a:chExt cx="612899" cy="297833"/>
          </a:xfrm>
        </p:grpSpPr>
        <p:sp>
          <p:nvSpPr>
            <p:cNvPr id="470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1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75" name="Gruppieren"/>
          <p:cNvGrpSpPr/>
          <p:nvPr/>
        </p:nvGrpSpPr>
        <p:grpSpPr>
          <a:xfrm>
            <a:off x="20708574" y="8965968"/>
            <a:ext cx="612900" cy="297834"/>
            <a:chOff x="0" y="0"/>
            <a:chExt cx="612899" cy="297833"/>
          </a:xfrm>
        </p:grpSpPr>
        <p:sp>
          <p:nvSpPr>
            <p:cNvPr id="473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4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78" name="Gruppieren"/>
          <p:cNvGrpSpPr/>
          <p:nvPr/>
        </p:nvGrpSpPr>
        <p:grpSpPr>
          <a:xfrm>
            <a:off x="3206615" y="7592925"/>
            <a:ext cx="612900" cy="297834"/>
            <a:chOff x="0" y="0"/>
            <a:chExt cx="612899" cy="297833"/>
          </a:xfrm>
        </p:grpSpPr>
        <p:sp>
          <p:nvSpPr>
            <p:cNvPr id="476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7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81" name="Gruppieren"/>
          <p:cNvGrpSpPr/>
          <p:nvPr/>
        </p:nvGrpSpPr>
        <p:grpSpPr>
          <a:xfrm>
            <a:off x="4599333" y="7592925"/>
            <a:ext cx="612900" cy="297834"/>
            <a:chOff x="0" y="0"/>
            <a:chExt cx="612899" cy="297833"/>
          </a:xfrm>
        </p:grpSpPr>
        <p:sp>
          <p:nvSpPr>
            <p:cNvPr id="479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0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84" name="Gruppieren"/>
          <p:cNvGrpSpPr/>
          <p:nvPr/>
        </p:nvGrpSpPr>
        <p:grpSpPr>
          <a:xfrm>
            <a:off x="5992049" y="7602684"/>
            <a:ext cx="612900" cy="297834"/>
            <a:chOff x="0" y="0"/>
            <a:chExt cx="612899" cy="297833"/>
          </a:xfrm>
        </p:grpSpPr>
        <p:sp>
          <p:nvSpPr>
            <p:cNvPr id="482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3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87" name="Gruppieren"/>
          <p:cNvGrpSpPr/>
          <p:nvPr/>
        </p:nvGrpSpPr>
        <p:grpSpPr>
          <a:xfrm>
            <a:off x="7384767" y="7602684"/>
            <a:ext cx="612900" cy="297834"/>
            <a:chOff x="0" y="0"/>
            <a:chExt cx="612899" cy="297833"/>
          </a:xfrm>
        </p:grpSpPr>
        <p:sp>
          <p:nvSpPr>
            <p:cNvPr id="485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6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90" name="Gruppieren"/>
          <p:cNvGrpSpPr/>
          <p:nvPr/>
        </p:nvGrpSpPr>
        <p:grpSpPr>
          <a:xfrm>
            <a:off x="8777485" y="7592925"/>
            <a:ext cx="612901" cy="297834"/>
            <a:chOff x="0" y="0"/>
            <a:chExt cx="612899" cy="297833"/>
          </a:xfrm>
        </p:grpSpPr>
        <p:sp>
          <p:nvSpPr>
            <p:cNvPr id="488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9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93" name="Gruppieren"/>
          <p:cNvGrpSpPr/>
          <p:nvPr/>
        </p:nvGrpSpPr>
        <p:grpSpPr>
          <a:xfrm>
            <a:off x="3206615" y="8961088"/>
            <a:ext cx="612900" cy="297834"/>
            <a:chOff x="0" y="0"/>
            <a:chExt cx="612899" cy="297833"/>
          </a:xfrm>
        </p:grpSpPr>
        <p:sp>
          <p:nvSpPr>
            <p:cNvPr id="491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2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96" name="Gruppieren"/>
          <p:cNvGrpSpPr/>
          <p:nvPr/>
        </p:nvGrpSpPr>
        <p:grpSpPr>
          <a:xfrm>
            <a:off x="4599333" y="8961088"/>
            <a:ext cx="612900" cy="297834"/>
            <a:chOff x="0" y="0"/>
            <a:chExt cx="612899" cy="297833"/>
          </a:xfrm>
        </p:grpSpPr>
        <p:sp>
          <p:nvSpPr>
            <p:cNvPr id="494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5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99" name="Gruppieren"/>
          <p:cNvGrpSpPr/>
          <p:nvPr/>
        </p:nvGrpSpPr>
        <p:grpSpPr>
          <a:xfrm>
            <a:off x="5992049" y="8970847"/>
            <a:ext cx="612900" cy="297834"/>
            <a:chOff x="0" y="0"/>
            <a:chExt cx="612899" cy="297833"/>
          </a:xfrm>
        </p:grpSpPr>
        <p:sp>
          <p:nvSpPr>
            <p:cNvPr id="497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8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02" name="Gruppieren"/>
          <p:cNvGrpSpPr/>
          <p:nvPr/>
        </p:nvGrpSpPr>
        <p:grpSpPr>
          <a:xfrm>
            <a:off x="7384767" y="8970847"/>
            <a:ext cx="612900" cy="297834"/>
            <a:chOff x="0" y="0"/>
            <a:chExt cx="612899" cy="297833"/>
          </a:xfrm>
        </p:grpSpPr>
        <p:sp>
          <p:nvSpPr>
            <p:cNvPr id="500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1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05" name="Gruppieren"/>
          <p:cNvGrpSpPr/>
          <p:nvPr/>
        </p:nvGrpSpPr>
        <p:grpSpPr>
          <a:xfrm>
            <a:off x="8777485" y="8961088"/>
            <a:ext cx="612901" cy="297834"/>
            <a:chOff x="0" y="0"/>
            <a:chExt cx="612899" cy="297833"/>
          </a:xfrm>
        </p:grpSpPr>
        <p:sp>
          <p:nvSpPr>
            <p:cNvPr id="503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4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08" name="Gruppieren"/>
          <p:cNvGrpSpPr/>
          <p:nvPr/>
        </p:nvGrpSpPr>
        <p:grpSpPr>
          <a:xfrm>
            <a:off x="15849669" y="8272128"/>
            <a:ext cx="612900" cy="297834"/>
            <a:chOff x="0" y="0"/>
            <a:chExt cx="612899" cy="297833"/>
          </a:xfrm>
        </p:grpSpPr>
        <p:sp>
          <p:nvSpPr>
            <p:cNvPr id="506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7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11" name="Gruppieren"/>
          <p:cNvGrpSpPr/>
          <p:nvPr/>
        </p:nvGrpSpPr>
        <p:grpSpPr>
          <a:xfrm>
            <a:off x="17242387" y="8272128"/>
            <a:ext cx="612900" cy="297834"/>
            <a:chOff x="0" y="0"/>
            <a:chExt cx="612899" cy="297833"/>
          </a:xfrm>
        </p:grpSpPr>
        <p:sp>
          <p:nvSpPr>
            <p:cNvPr id="509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0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14" name="Gruppieren"/>
          <p:cNvGrpSpPr/>
          <p:nvPr/>
        </p:nvGrpSpPr>
        <p:grpSpPr>
          <a:xfrm>
            <a:off x="18635105" y="8272128"/>
            <a:ext cx="612901" cy="297834"/>
            <a:chOff x="0" y="0"/>
            <a:chExt cx="612899" cy="297833"/>
          </a:xfrm>
        </p:grpSpPr>
        <p:sp>
          <p:nvSpPr>
            <p:cNvPr id="512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3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17" name="Gruppieren"/>
          <p:cNvGrpSpPr/>
          <p:nvPr/>
        </p:nvGrpSpPr>
        <p:grpSpPr>
          <a:xfrm>
            <a:off x="20027822" y="8281886"/>
            <a:ext cx="612900" cy="297834"/>
            <a:chOff x="0" y="0"/>
            <a:chExt cx="612899" cy="297833"/>
          </a:xfrm>
        </p:grpSpPr>
        <p:sp>
          <p:nvSpPr>
            <p:cNvPr id="515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6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20" name="Gruppieren"/>
          <p:cNvGrpSpPr/>
          <p:nvPr/>
        </p:nvGrpSpPr>
        <p:grpSpPr>
          <a:xfrm>
            <a:off x="15849671" y="9662934"/>
            <a:ext cx="612900" cy="297834"/>
            <a:chOff x="0" y="0"/>
            <a:chExt cx="612899" cy="297833"/>
          </a:xfrm>
        </p:grpSpPr>
        <p:sp>
          <p:nvSpPr>
            <p:cNvPr id="518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9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23" name="Gruppieren"/>
          <p:cNvGrpSpPr/>
          <p:nvPr/>
        </p:nvGrpSpPr>
        <p:grpSpPr>
          <a:xfrm>
            <a:off x="17242389" y="9662934"/>
            <a:ext cx="612900" cy="297834"/>
            <a:chOff x="0" y="0"/>
            <a:chExt cx="612899" cy="297833"/>
          </a:xfrm>
        </p:grpSpPr>
        <p:sp>
          <p:nvSpPr>
            <p:cNvPr id="521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2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26" name="Gruppieren"/>
          <p:cNvGrpSpPr/>
          <p:nvPr/>
        </p:nvGrpSpPr>
        <p:grpSpPr>
          <a:xfrm>
            <a:off x="18635107" y="9662934"/>
            <a:ext cx="612900" cy="297834"/>
            <a:chOff x="0" y="0"/>
            <a:chExt cx="612899" cy="297833"/>
          </a:xfrm>
        </p:grpSpPr>
        <p:sp>
          <p:nvSpPr>
            <p:cNvPr id="524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5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29" name="Gruppieren"/>
          <p:cNvGrpSpPr/>
          <p:nvPr/>
        </p:nvGrpSpPr>
        <p:grpSpPr>
          <a:xfrm>
            <a:off x="20027824" y="9672692"/>
            <a:ext cx="612900" cy="297834"/>
            <a:chOff x="0" y="0"/>
            <a:chExt cx="612899" cy="297833"/>
          </a:xfrm>
        </p:grpSpPr>
        <p:sp>
          <p:nvSpPr>
            <p:cNvPr id="527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8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32" name="Gruppieren"/>
          <p:cNvGrpSpPr/>
          <p:nvPr/>
        </p:nvGrpSpPr>
        <p:grpSpPr>
          <a:xfrm>
            <a:off x="3898804" y="8277007"/>
            <a:ext cx="612900" cy="297834"/>
            <a:chOff x="0" y="0"/>
            <a:chExt cx="612899" cy="297833"/>
          </a:xfrm>
        </p:grpSpPr>
        <p:sp>
          <p:nvSpPr>
            <p:cNvPr id="530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1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35" name="Gruppieren"/>
          <p:cNvGrpSpPr/>
          <p:nvPr/>
        </p:nvGrpSpPr>
        <p:grpSpPr>
          <a:xfrm>
            <a:off x="5291522" y="8277007"/>
            <a:ext cx="612900" cy="297834"/>
            <a:chOff x="0" y="0"/>
            <a:chExt cx="612899" cy="297833"/>
          </a:xfrm>
        </p:grpSpPr>
        <p:sp>
          <p:nvSpPr>
            <p:cNvPr id="533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4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38" name="Gruppieren"/>
          <p:cNvGrpSpPr/>
          <p:nvPr/>
        </p:nvGrpSpPr>
        <p:grpSpPr>
          <a:xfrm>
            <a:off x="6684239" y="8286765"/>
            <a:ext cx="612900" cy="297834"/>
            <a:chOff x="0" y="0"/>
            <a:chExt cx="612899" cy="297833"/>
          </a:xfrm>
        </p:grpSpPr>
        <p:sp>
          <p:nvSpPr>
            <p:cNvPr id="536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7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41" name="Gruppieren"/>
          <p:cNvGrpSpPr/>
          <p:nvPr/>
        </p:nvGrpSpPr>
        <p:grpSpPr>
          <a:xfrm>
            <a:off x="8076957" y="8286765"/>
            <a:ext cx="612900" cy="297834"/>
            <a:chOff x="0" y="0"/>
            <a:chExt cx="612899" cy="297833"/>
          </a:xfrm>
        </p:grpSpPr>
        <p:sp>
          <p:nvSpPr>
            <p:cNvPr id="539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0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44" name="Gruppieren"/>
          <p:cNvGrpSpPr/>
          <p:nvPr/>
        </p:nvGrpSpPr>
        <p:grpSpPr>
          <a:xfrm>
            <a:off x="3898804" y="9658055"/>
            <a:ext cx="612900" cy="297834"/>
            <a:chOff x="0" y="0"/>
            <a:chExt cx="612899" cy="297833"/>
          </a:xfrm>
        </p:grpSpPr>
        <p:sp>
          <p:nvSpPr>
            <p:cNvPr id="542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3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47" name="Gruppieren"/>
          <p:cNvGrpSpPr/>
          <p:nvPr/>
        </p:nvGrpSpPr>
        <p:grpSpPr>
          <a:xfrm>
            <a:off x="5291522" y="9658055"/>
            <a:ext cx="612900" cy="297834"/>
            <a:chOff x="0" y="0"/>
            <a:chExt cx="612899" cy="297833"/>
          </a:xfrm>
        </p:grpSpPr>
        <p:sp>
          <p:nvSpPr>
            <p:cNvPr id="545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6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50" name="Gruppieren"/>
          <p:cNvGrpSpPr/>
          <p:nvPr/>
        </p:nvGrpSpPr>
        <p:grpSpPr>
          <a:xfrm>
            <a:off x="6684239" y="9667813"/>
            <a:ext cx="612900" cy="297834"/>
            <a:chOff x="0" y="0"/>
            <a:chExt cx="612899" cy="297833"/>
          </a:xfrm>
        </p:grpSpPr>
        <p:sp>
          <p:nvSpPr>
            <p:cNvPr id="548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9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53" name="Gruppieren"/>
          <p:cNvGrpSpPr/>
          <p:nvPr/>
        </p:nvGrpSpPr>
        <p:grpSpPr>
          <a:xfrm>
            <a:off x="8076957" y="9667813"/>
            <a:ext cx="612900" cy="297834"/>
            <a:chOff x="0" y="0"/>
            <a:chExt cx="612899" cy="297833"/>
          </a:xfrm>
        </p:grpSpPr>
        <p:sp>
          <p:nvSpPr>
            <p:cNvPr id="551" name="Quadrat"/>
            <p:cNvSpPr/>
            <p:nvPr/>
          </p:nvSpPr>
          <p:spPr>
            <a:xfrm>
              <a:off x="0" y="0"/>
              <a:ext cx="297834" cy="297834"/>
            </a:xfrm>
            <a:prstGeom prst="rect">
              <a:avLst/>
            </a:prstGeom>
            <a:solidFill>
              <a:srgbClr val="00FCFF"/>
            </a:solidFill>
            <a:ln w="12700" cap="flat">
              <a:solidFill>
                <a:srgbClr val="00FC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2" name="Quadrat"/>
            <p:cNvSpPr/>
            <p:nvPr/>
          </p:nvSpPr>
          <p:spPr>
            <a:xfrm>
              <a:off x="315066" y="0"/>
              <a:ext cx="297834" cy="297834"/>
            </a:xfrm>
            <a:prstGeom prst="rect">
              <a:avLst/>
            </a:prstGeom>
            <a:solidFill>
              <a:srgbClr val="E43BD5">
                <a:alpha val="0"/>
              </a:srgbClr>
            </a:solidFill>
            <a:ln w="12700" cap="flat">
              <a:solidFill>
                <a:srgbClr val="E43B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E43B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54" name="Quadrat"/>
          <p:cNvSpPr/>
          <p:nvPr/>
        </p:nvSpPr>
        <p:spPr>
          <a:xfrm>
            <a:off x="9805283" y="11132143"/>
            <a:ext cx="297834" cy="297834"/>
          </a:xfrm>
          <a:prstGeom prst="rect">
            <a:avLst/>
          </a:prstGeom>
          <a:solidFill>
            <a:srgbClr val="E43BD5">
              <a:alpha val="0"/>
            </a:srgbClr>
          </a:solidFill>
          <a:ln w="12700">
            <a:solidFill>
              <a:srgbClr val="E43BD5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E43BD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5" name="Sensible Daten (vorhergesagt)"/>
          <p:cNvSpPr txBox="1"/>
          <p:nvPr/>
        </p:nvSpPr>
        <p:spPr>
          <a:xfrm>
            <a:off x="10223427" y="11093760"/>
            <a:ext cx="317296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Sensible Daten (vorhergesagt)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64EE964-5DAF-0740-0689-5532D674E89B}"/>
              </a:ext>
            </a:extLst>
          </p:cNvPr>
          <p:cNvSpPr/>
          <p:nvPr/>
        </p:nvSpPr>
        <p:spPr>
          <a:xfrm>
            <a:off x="9972846" y="9667813"/>
            <a:ext cx="1622853" cy="28807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56" name="Mühlhoff, R. (bevorstehende Veröffentlichung). Ethics of AI in the Digital Media Age: Power, Critique, Responsibility."/>
          <p:cNvSpPr txBox="1"/>
          <p:nvPr/>
        </p:nvSpPr>
        <p:spPr>
          <a:xfrm>
            <a:off x="14876558" y="12941299"/>
            <a:ext cx="9283095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57200" defTabSz="450215">
              <a:lnSpc>
                <a:spcPts val="2200"/>
              </a:lnSpc>
              <a:spcBef>
                <a:spcPts val="0"/>
              </a:spcBef>
              <a:defRPr sz="1800" i="1">
                <a:solidFill>
                  <a:srgbClr val="A9A9A9"/>
                </a:solidFill>
              </a:defRPr>
            </a:pPr>
            <a:r>
              <a:rPr i="0"/>
              <a:t>Mühlhoff, R. (bevorstehende Veröffentlichung). </a:t>
            </a:r>
            <a:r>
              <a:t>Ethics of AI in the Digital Media Age: Power, Critique, Responsibility.</a:t>
            </a:r>
          </a:p>
        </p:txBody>
      </p:sp>
      <p:sp>
        <p:nvSpPr>
          <p:cNvPr id="557" name="/ Kollektive Dimension im Datenschutz"/>
          <p:cNvSpPr txBox="1"/>
          <p:nvPr/>
        </p:nvSpPr>
        <p:spPr>
          <a:xfrm>
            <a:off x="778234" y="631002"/>
            <a:ext cx="5962969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Kollektive Dimension im Datenschutz</a:t>
            </a:r>
          </a:p>
        </p:txBody>
      </p:sp>
      <p:sp>
        <p:nvSpPr>
          <p:cNvPr id="445" name="Trainingdaten"/>
          <p:cNvSpPr txBox="1"/>
          <p:nvPr/>
        </p:nvSpPr>
        <p:spPr>
          <a:xfrm>
            <a:off x="9995727" y="9608956"/>
            <a:ext cx="1599972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1800" b="1">
                <a:solidFill>
                  <a:srgbClr val="000000"/>
                </a:solidFill>
              </a:defRPr>
            </a:lvl1pPr>
          </a:lstStyle>
          <a:p>
            <a:r>
              <a:rPr dirty="0" err="1"/>
              <a:t>Trainingdaten</a:t>
            </a:r>
            <a:endParaRPr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8977C0D-5C19-5686-57B0-034C60629B9D}"/>
              </a:ext>
            </a:extLst>
          </p:cNvPr>
          <p:cNvSpPr/>
          <p:nvPr/>
        </p:nvSpPr>
        <p:spPr>
          <a:xfrm>
            <a:off x="11623635" y="6108155"/>
            <a:ext cx="1141628" cy="35293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2" name="Training"/>
          <p:cNvSpPr txBox="1"/>
          <p:nvPr/>
        </p:nvSpPr>
        <p:spPr>
          <a:xfrm>
            <a:off x="11573315" y="6085502"/>
            <a:ext cx="1191344" cy="39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100" b="1"/>
            </a:lvl1pPr>
          </a:lstStyle>
          <a:p>
            <a:r>
              <a:rPr dirty="0"/>
              <a:t>Training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B57CA2A-9F41-31B7-2436-12F5EB6A0379}"/>
              </a:ext>
            </a:extLst>
          </p:cNvPr>
          <p:cNvSpPr/>
          <p:nvPr/>
        </p:nvSpPr>
        <p:spPr>
          <a:xfrm>
            <a:off x="18232412" y="6138349"/>
            <a:ext cx="1575463" cy="35293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4" name="Inferenz"/>
          <p:cNvSpPr txBox="1"/>
          <p:nvPr/>
        </p:nvSpPr>
        <p:spPr>
          <a:xfrm>
            <a:off x="18618961" y="6088059"/>
            <a:ext cx="1141629" cy="42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/>
            </a:lvl1pPr>
          </a:lstStyle>
          <a:p>
            <a:r>
              <a:rPr dirty="0" err="1"/>
              <a:t>Inferenz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3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Lest das Fallbeispiel und versteht, worum es geht.…"/>
          <p:cNvSpPr txBox="1"/>
          <p:nvPr/>
        </p:nvSpPr>
        <p:spPr>
          <a:xfrm>
            <a:off x="2079625" y="3610351"/>
            <a:ext cx="17429087" cy="731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89000" indent="-889000">
              <a:buSzPct val="100000"/>
              <a:buAutoNum type="arabicPeriod"/>
              <a:defRPr sz="3600">
                <a:solidFill>
                  <a:srgbClr val="000000"/>
                </a:solidFill>
              </a:defRPr>
            </a:pPr>
            <a:r>
              <a:t>Lest das Fallbeispiel und versteht, worum es geht.</a:t>
            </a:r>
          </a:p>
          <a:p>
            <a:pPr marL="889000" indent="-889000">
              <a:buSzPct val="100000"/>
              <a:buAutoNum type="arabicPeriod"/>
              <a:defRPr sz="3600">
                <a:solidFill>
                  <a:srgbClr val="000000"/>
                </a:solidFill>
              </a:defRPr>
            </a:pPr>
            <a:r>
              <a:t>Stellt euch vor ihr seid </a:t>
            </a:r>
            <a:r>
              <a:rPr b="1">
                <a:solidFill>
                  <a:srgbClr val="FFFFFF"/>
                </a:solidFill>
              </a:rPr>
              <a:t>CEO</a:t>
            </a:r>
            <a:r>
              <a:t> dieses Unternehmens / dieser App. Euer Ziel ist es, möglichst viel Geld damit zu verdienen. Wie würdet ihr vorgehen?</a:t>
            </a:r>
          </a:p>
          <a:p>
            <a:pPr marL="889000" indent="-889000">
              <a:buSzPct val="100000"/>
              <a:buAutoNum type="arabicPeriod"/>
              <a:defRPr sz="3600">
                <a:solidFill>
                  <a:srgbClr val="000000"/>
                </a:solidFill>
              </a:defRPr>
            </a:pPr>
            <a:r>
              <a:t>Stellt euch vor, ihr seid eine </a:t>
            </a:r>
            <a:r>
              <a:rPr b="1">
                <a:solidFill>
                  <a:srgbClr val="FFFFFF"/>
                </a:solidFill>
              </a:rPr>
              <a:t>Marketing-Agentur</a:t>
            </a:r>
            <a:r>
              <a:t> für das Unternehmen / die App / das Produkt. Wie würdet ihr das Produkt öffentlich bewerben? Welche Vorteile preist ihr an? Welche Aspekte verschweigt ihr lieber?</a:t>
            </a:r>
          </a:p>
          <a:p>
            <a:pPr marL="889000" indent="-889000">
              <a:buSzPct val="100000"/>
              <a:buAutoNum type="arabicPeriod"/>
              <a:defRPr sz="3600">
                <a:solidFill>
                  <a:srgbClr val="000000"/>
                </a:solidFill>
              </a:defRPr>
            </a:pPr>
            <a:r>
              <a:t>Nun schlüpft ihr in die Rolle einer </a:t>
            </a:r>
            <a:r>
              <a:rPr b="1">
                <a:solidFill>
                  <a:srgbClr val="FFFFFF"/>
                </a:solidFill>
              </a:rPr>
              <a:t>NGO</a:t>
            </a:r>
            <a:r>
              <a:t>. Ihr habt die Debatte in Schritt 2 und 3 mitgehört. Besprecht inwiefern das Produkt schädlich für die Gesellschaft ist / Potenzial für strukturelle Benachteiligung birgt. Wie würdet ihr öffentliches Bewusstsein für die Problematik schaffen? Habt ihr Forderungen für die Regulierung dieser Technologie?</a:t>
            </a:r>
          </a:p>
        </p:txBody>
      </p:sp>
      <p:sp>
        <p:nvSpPr>
          <p:cNvPr id="56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561" name="Kleingruppen"/>
          <p:cNvSpPr txBox="1"/>
          <p:nvPr/>
        </p:nvSpPr>
        <p:spPr>
          <a:xfrm>
            <a:off x="2138955" y="2168746"/>
            <a:ext cx="4007816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t>Kleingruppen</a:t>
            </a:r>
          </a:p>
        </p:txBody>
      </p:sp>
      <p:sp>
        <p:nvSpPr>
          <p:cNvPr id="562" name="7 min"/>
          <p:cNvSpPr txBox="1"/>
          <p:nvPr/>
        </p:nvSpPr>
        <p:spPr>
          <a:xfrm>
            <a:off x="21523900" y="3531330"/>
            <a:ext cx="106695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000000"/>
                </a:solidFill>
                <a:latin typeface="Roboto Mono Regular Regular"/>
                <a:ea typeface="Roboto Mono Regular Regular"/>
                <a:cs typeface="Roboto Mono Regular Regular"/>
                <a:sym typeface="Roboto Mono Regular Regular"/>
              </a:defRPr>
            </a:lvl1pPr>
          </a:lstStyle>
          <a:p>
            <a:r>
              <a:t>7 min</a:t>
            </a:r>
          </a:p>
        </p:txBody>
      </p:sp>
      <p:sp>
        <p:nvSpPr>
          <p:cNvPr id="563" name="7 min"/>
          <p:cNvSpPr txBox="1"/>
          <p:nvPr/>
        </p:nvSpPr>
        <p:spPr>
          <a:xfrm>
            <a:off x="21523900" y="4694477"/>
            <a:ext cx="106695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000000"/>
                </a:solidFill>
                <a:latin typeface="Roboto Mono Regular Regular"/>
                <a:ea typeface="Roboto Mono Regular Regular"/>
                <a:cs typeface="Roboto Mono Regular Regular"/>
                <a:sym typeface="Roboto Mono Regular Regular"/>
              </a:defRPr>
            </a:lvl1pPr>
          </a:lstStyle>
          <a:p>
            <a:r>
              <a:t>7 min</a:t>
            </a:r>
          </a:p>
        </p:txBody>
      </p:sp>
      <p:sp>
        <p:nvSpPr>
          <p:cNvPr id="564" name="7 min"/>
          <p:cNvSpPr txBox="1"/>
          <p:nvPr/>
        </p:nvSpPr>
        <p:spPr>
          <a:xfrm>
            <a:off x="21523900" y="6284962"/>
            <a:ext cx="106695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000000"/>
                </a:solidFill>
                <a:latin typeface="Roboto Mono Regular Regular"/>
                <a:ea typeface="Roboto Mono Regular Regular"/>
                <a:cs typeface="Roboto Mono Regular Regular"/>
                <a:sym typeface="Roboto Mono Regular Regular"/>
              </a:defRPr>
            </a:lvl1pPr>
          </a:lstStyle>
          <a:p>
            <a:r>
              <a:t>7 min</a:t>
            </a:r>
          </a:p>
        </p:txBody>
      </p:sp>
      <p:sp>
        <p:nvSpPr>
          <p:cNvPr id="565" name="7 min"/>
          <p:cNvSpPr txBox="1"/>
          <p:nvPr/>
        </p:nvSpPr>
        <p:spPr>
          <a:xfrm>
            <a:off x="21523900" y="8317616"/>
            <a:ext cx="106695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000000"/>
                </a:solidFill>
                <a:latin typeface="Roboto Mono Regular Regular"/>
                <a:ea typeface="Roboto Mono Regular Regular"/>
                <a:cs typeface="Roboto Mono Regular Regular"/>
                <a:sym typeface="Roboto Mono Regular Regular"/>
              </a:defRPr>
            </a:lvl1pPr>
          </a:lstStyle>
          <a:p>
            <a:r>
              <a:t>7 min</a:t>
            </a:r>
          </a:p>
        </p:txBody>
      </p:sp>
      <p:pic>
        <p:nvPicPr>
          <p:cNvPr id="566" name="Duration_Icon.png" descr="Duration_Ic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5367" y="2216995"/>
            <a:ext cx="724021" cy="724021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ake-Aways: Machtkritik &amp; Kollektivität"/>
          <p:cNvSpPr txBox="1">
            <a:spLocks noGrp="1"/>
          </p:cNvSpPr>
          <p:nvPr>
            <p:ph type="ctrTitle"/>
          </p:nvPr>
        </p:nvSpPr>
        <p:spPr>
          <a:xfrm>
            <a:off x="2318559" y="709666"/>
            <a:ext cx="19746882" cy="11711164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4400" spc="-488"/>
            </a:lvl1pPr>
          </a:lstStyle>
          <a:p>
            <a:r>
              <a:t>Take-Aways: Machtkritik &amp; Kollektivität</a:t>
            </a:r>
          </a:p>
        </p:txBody>
      </p:sp>
      <p:sp>
        <p:nvSpPr>
          <p:cNvPr id="57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571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chützt Individuen und Gesellschaft vor Grundrechtseingriffen.…"/>
          <p:cNvSpPr txBox="1"/>
          <p:nvPr/>
        </p:nvSpPr>
        <p:spPr>
          <a:xfrm>
            <a:off x="2365733" y="6604656"/>
            <a:ext cx="7455922" cy="270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/>
            </a:pPr>
            <a:r>
              <a:t>Schützt Individuen und Gesellschaft vor </a:t>
            </a:r>
            <a:r>
              <a:rPr b="1">
                <a:solidFill>
                  <a:srgbClr val="E43BD5"/>
                </a:solidFill>
              </a:rPr>
              <a:t>Grundrechtseingriffen</a:t>
            </a:r>
            <a:r>
              <a:rPr b="1"/>
              <a:t>.</a:t>
            </a:r>
          </a:p>
          <a:p>
            <a:pPr>
              <a:defRPr sz="3600"/>
            </a:pPr>
            <a:r>
              <a:t>Ausgleich von informationeller </a:t>
            </a:r>
            <a:r>
              <a:rPr b="1">
                <a:solidFill>
                  <a:srgbClr val="E43BD5"/>
                </a:solidFill>
              </a:rPr>
              <a:t>Machtasymmetrie</a:t>
            </a:r>
            <a:r>
              <a:rPr b="1"/>
              <a:t>.</a:t>
            </a:r>
          </a:p>
        </p:txBody>
      </p:sp>
      <p:sp>
        <p:nvSpPr>
          <p:cNvPr id="57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575" name="Machtkritik"/>
          <p:cNvSpPr txBox="1"/>
          <p:nvPr/>
        </p:nvSpPr>
        <p:spPr>
          <a:xfrm>
            <a:off x="2383682" y="4055113"/>
            <a:ext cx="5605781" cy="1304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 b="1"/>
            </a:lvl1pPr>
          </a:lstStyle>
          <a:p>
            <a:r>
              <a:t>Machtkritik</a:t>
            </a:r>
          </a:p>
        </p:txBody>
      </p:sp>
      <p:sp>
        <p:nvSpPr>
          <p:cNvPr id="576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577" name="/ Take-Aways"/>
          <p:cNvSpPr txBox="1"/>
          <p:nvPr/>
        </p:nvSpPr>
        <p:spPr>
          <a:xfrm>
            <a:off x="778234" y="631002"/>
            <a:ext cx="2142809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Take-Aways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Unsere Daten werden dazu verwendet, über andere Individuen Vorhersagen zu erstellen.…"/>
          <p:cNvSpPr txBox="1"/>
          <p:nvPr/>
        </p:nvSpPr>
        <p:spPr>
          <a:xfrm>
            <a:off x="14430046" y="6589855"/>
            <a:ext cx="8093648" cy="321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/>
            </a:pPr>
            <a:r>
              <a:t>Unsere Daten werden dazu verwendet, </a:t>
            </a:r>
            <a:r>
              <a:rPr b="1">
                <a:solidFill>
                  <a:srgbClr val="E43BD5"/>
                </a:solidFill>
              </a:rPr>
              <a:t>über andere Individuen Vorhersagen</a:t>
            </a:r>
            <a:r>
              <a:rPr>
                <a:solidFill>
                  <a:srgbClr val="E43BD5"/>
                </a:solidFill>
              </a:rPr>
              <a:t> </a:t>
            </a:r>
            <a:r>
              <a:t>zu erstellen.</a:t>
            </a:r>
          </a:p>
          <a:p>
            <a:pPr>
              <a:defRPr sz="3600"/>
            </a:pPr>
            <a:r>
              <a:t>Unsere Daten </a:t>
            </a:r>
            <a:r>
              <a:rPr b="1">
                <a:solidFill>
                  <a:srgbClr val="E43BD5"/>
                </a:solidFill>
              </a:rPr>
              <a:t>schaden potenziell anderen</a:t>
            </a:r>
            <a:r>
              <a:t>.</a:t>
            </a:r>
          </a:p>
        </p:txBody>
      </p:sp>
      <p:sp>
        <p:nvSpPr>
          <p:cNvPr id="580" name="Schützt Individuen und Gesellschaft vor Grundrechtseingriffen.…"/>
          <p:cNvSpPr txBox="1"/>
          <p:nvPr/>
        </p:nvSpPr>
        <p:spPr>
          <a:xfrm>
            <a:off x="2365733" y="6604656"/>
            <a:ext cx="7455922" cy="270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/>
            </a:pPr>
            <a:r>
              <a:t>Schützt Individuen und Gesellschaft vor </a:t>
            </a:r>
            <a:r>
              <a:rPr b="1">
                <a:solidFill>
                  <a:srgbClr val="E43BD5"/>
                </a:solidFill>
              </a:rPr>
              <a:t>Grundrechtseingriffen</a:t>
            </a:r>
            <a:r>
              <a:rPr b="1"/>
              <a:t>.</a:t>
            </a:r>
          </a:p>
          <a:p>
            <a:pPr>
              <a:defRPr sz="3600"/>
            </a:pPr>
            <a:r>
              <a:t>Ausgleich von informationeller </a:t>
            </a:r>
            <a:r>
              <a:rPr b="1">
                <a:solidFill>
                  <a:srgbClr val="E43BD5"/>
                </a:solidFill>
              </a:rPr>
              <a:t>Machtasymmetrie</a:t>
            </a:r>
            <a:r>
              <a:rPr b="1"/>
              <a:t>.</a:t>
            </a:r>
          </a:p>
        </p:txBody>
      </p:sp>
      <p:sp>
        <p:nvSpPr>
          <p:cNvPr id="58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582" name="Machtkritik"/>
          <p:cNvSpPr txBox="1"/>
          <p:nvPr/>
        </p:nvSpPr>
        <p:spPr>
          <a:xfrm>
            <a:off x="2383682" y="4055113"/>
            <a:ext cx="5605781" cy="1304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 b="1"/>
            </a:lvl1pPr>
          </a:lstStyle>
          <a:p>
            <a:r>
              <a:t>Machtkritik</a:t>
            </a:r>
          </a:p>
        </p:txBody>
      </p:sp>
      <p:sp>
        <p:nvSpPr>
          <p:cNvPr id="583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584" name="Kollektivität"/>
          <p:cNvSpPr txBox="1"/>
          <p:nvPr/>
        </p:nvSpPr>
        <p:spPr>
          <a:xfrm>
            <a:off x="14424747" y="4055113"/>
            <a:ext cx="5867909" cy="1304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 b="1"/>
            </a:lvl1pPr>
          </a:lstStyle>
          <a:p>
            <a:r>
              <a:t>Kollektivität</a:t>
            </a:r>
          </a:p>
        </p:txBody>
      </p:sp>
      <p:sp>
        <p:nvSpPr>
          <p:cNvPr id="585" name="&amp;"/>
          <p:cNvSpPr txBox="1"/>
          <p:nvPr/>
        </p:nvSpPr>
        <p:spPr>
          <a:xfrm>
            <a:off x="10893305" y="3893697"/>
            <a:ext cx="984251" cy="1626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 b="1"/>
            </a:lvl1pPr>
          </a:lstStyle>
          <a:p>
            <a:r>
              <a:t>&amp;</a:t>
            </a:r>
          </a:p>
        </p:txBody>
      </p:sp>
      <p:sp>
        <p:nvSpPr>
          <p:cNvPr id="586" name="/ Take-Aways"/>
          <p:cNvSpPr txBox="1"/>
          <p:nvPr/>
        </p:nvSpPr>
        <p:spPr>
          <a:xfrm>
            <a:off x="778234" y="631002"/>
            <a:ext cx="2142809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Take-Aways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589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pic>
        <p:nvPicPr>
          <p:cNvPr id="590" name="auto-abgas.gif" descr="auto-abgas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07719" y="4944643"/>
            <a:ext cx="7502972" cy="7502971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Datenverschmutzung …"/>
          <p:cNvSpPr txBox="1"/>
          <p:nvPr/>
        </p:nvSpPr>
        <p:spPr>
          <a:xfrm>
            <a:off x="772494" y="1402695"/>
            <a:ext cx="10307575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/>
            </a:lvl1pPr>
          </a:lstStyle>
          <a:p>
            <a:r>
              <a:t>Datenverschmutzung …</a:t>
            </a:r>
          </a:p>
        </p:txBody>
      </p:sp>
      <p:sp>
        <p:nvSpPr>
          <p:cNvPr id="592" name="/ Take-Aways"/>
          <p:cNvSpPr txBox="1"/>
          <p:nvPr/>
        </p:nvSpPr>
        <p:spPr>
          <a:xfrm>
            <a:off x="778234" y="631002"/>
            <a:ext cx="2142809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Take-Aways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Big Data Backend: Was passiert beim Besuchen einer Website?"/>
          <p:cNvSpPr txBox="1">
            <a:spLocks noGrp="1"/>
          </p:cNvSpPr>
          <p:nvPr>
            <p:ph type="ctrTitle"/>
          </p:nvPr>
        </p:nvSpPr>
        <p:spPr>
          <a:xfrm>
            <a:off x="1206498" y="617620"/>
            <a:ext cx="21971004" cy="1248076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0" spc="-400"/>
            </a:lvl1pPr>
          </a:lstStyle>
          <a:p>
            <a:r>
              <a:t>Big Data Backend: Was passiert beim Besuchen einer Website?</a:t>
            </a:r>
          </a:p>
        </p:txBody>
      </p:sp>
      <p:sp>
        <p:nvSpPr>
          <p:cNvPr id="178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080999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79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595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pic>
        <p:nvPicPr>
          <p:cNvPr id="596" name="auto-abgas.gif" descr="auto-abgas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07719" y="4944643"/>
            <a:ext cx="7502972" cy="7502971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… und kollektive Verantwortung"/>
          <p:cNvSpPr txBox="1"/>
          <p:nvPr/>
        </p:nvSpPr>
        <p:spPr>
          <a:xfrm>
            <a:off x="9646091" y="11358322"/>
            <a:ext cx="13630657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/>
            </a:lvl1pPr>
          </a:lstStyle>
          <a:p>
            <a:r>
              <a:t>… und kollektive Verantwortung</a:t>
            </a:r>
          </a:p>
        </p:txBody>
      </p:sp>
      <p:sp>
        <p:nvSpPr>
          <p:cNvPr id="598" name="Datenverschmutzung …"/>
          <p:cNvSpPr txBox="1"/>
          <p:nvPr/>
        </p:nvSpPr>
        <p:spPr>
          <a:xfrm>
            <a:off x="772494" y="1402695"/>
            <a:ext cx="10307575" cy="115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/>
            </a:lvl1pPr>
          </a:lstStyle>
          <a:p>
            <a:r>
              <a:t>Datenverschmutzung …</a:t>
            </a:r>
          </a:p>
        </p:txBody>
      </p:sp>
      <p:sp>
        <p:nvSpPr>
          <p:cNvPr id="599" name="/ Take-Aways"/>
          <p:cNvSpPr txBox="1"/>
          <p:nvPr/>
        </p:nvSpPr>
        <p:spPr>
          <a:xfrm>
            <a:off x="778234" y="631002"/>
            <a:ext cx="2142809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Take-Aways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602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pic>
        <p:nvPicPr>
          <p:cNvPr id="603" name="Die-macht-der-daten.jpg" descr="Die-macht-der-daten.jpg"/>
          <p:cNvPicPr>
            <a:picLocks noChangeAspect="1"/>
          </p:cNvPicPr>
          <p:nvPr/>
        </p:nvPicPr>
        <p:blipFill>
          <a:blip r:embed="rId2"/>
          <a:srcRect t="6652" b="6652"/>
          <a:stretch>
            <a:fillRect/>
          </a:stretch>
        </p:blipFill>
        <p:spPr>
          <a:xfrm>
            <a:off x="18129702" y="2772221"/>
            <a:ext cx="5514102" cy="8157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womd.jpg" descr="wom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317" y="2772221"/>
            <a:ext cx="5288951" cy="8157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atlas-ai.jpg" descr="atlas-ai.jpg"/>
          <p:cNvPicPr>
            <a:picLocks noChangeAspect="1"/>
          </p:cNvPicPr>
          <p:nvPr/>
        </p:nvPicPr>
        <p:blipFill>
          <a:blip r:embed="rId4"/>
          <a:srcRect l="33039" t="23850" r="33694" b="24563"/>
          <a:stretch>
            <a:fillRect/>
          </a:stretch>
        </p:blipFill>
        <p:spPr>
          <a:xfrm>
            <a:off x="6741654" y="2784276"/>
            <a:ext cx="5254099" cy="8147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contra-chrome.png" descr="contra-chrom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34" y="2772221"/>
            <a:ext cx="5540386" cy="8157766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/ Tipps: zum Lesen"/>
          <p:cNvSpPr txBox="1"/>
          <p:nvPr/>
        </p:nvSpPr>
        <p:spPr>
          <a:xfrm>
            <a:off x="778234" y="631002"/>
            <a:ext cx="2971801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Tipps: zum Lesen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610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611" name="/ Tipps: zum Ausprobieren"/>
          <p:cNvSpPr txBox="1"/>
          <p:nvPr/>
        </p:nvSpPr>
        <p:spPr>
          <a:xfrm>
            <a:off x="778234" y="631002"/>
            <a:ext cx="4088766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Tipps: zum Ausprobieren</a:t>
            </a:r>
          </a:p>
        </p:txBody>
      </p:sp>
      <p:pic>
        <p:nvPicPr>
          <p:cNvPr id="612" name="made-to-measure.mov" descr="made-to-measure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4590" y="3123102"/>
            <a:ext cx="10207372" cy="6382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Bildschirmfoto 2025-03-24 um 18.30.51.png" descr="Bildschirmfoto 2025-03-24 um 18.30.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88" y="2336985"/>
            <a:ext cx="8565233" cy="7954987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Eigene Datenspuren testen…"/>
          <p:cNvSpPr txBox="1"/>
          <p:nvPr/>
        </p:nvSpPr>
        <p:spPr>
          <a:xfrm>
            <a:off x="1049145" y="10497983"/>
            <a:ext cx="4212908" cy="881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500"/>
              </a:spcBef>
              <a:defRPr sz="2500" b="1"/>
            </a:pPr>
            <a:r>
              <a:t>Eigene Datenspuren testen</a:t>
            </a:r>
          </a:p>
          <a:p>
            <a:pPr>
              <a:spcBef>
                <a:spcPts val="500"/>
              </a:spcBef>
              <a:defRPr sz="2500" i="1"/>
            </a:pPr>
            <a:r>
              <a:t>coveryourtracks.eff.org</a:t>
            </a:r>
          </a:p>
        </p:txBody>
      </p:sp>
      <p:sp>
        <p:nvSpPr>
          <p:cNvPr id="615" name="Made to Measure: Doku / Kunstprojekt / Experiment…"/>
          <p:cNvSpPr txBox="1"/>
          <p:nvPr/>
        </p:nvSpPr>
        <p:spPr>
          <a:xfrm>
            <a:off x="12282885" y="10497983"/>
            <a:ext cx="8005446" cy="881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500"/>
              </a:spcBef>
              <a:defRPr sz="2500" b="1"/>
            </a:pPr>
            <a:r>
              <a:t>Made to Measure: Doku / Kunstprojekt / Experiment</a:t>
            </a:r>
          </a:p>
          <a:p>
            <a:pPr>
              <a:spcBef>
                <a:spcPts val="500"/>
              </a:spcBef>
              <a:defRPr sz="2500" i="1"/>
            </a:pPr>
            <a:r>
              <a:t>madetomeasure.online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0" fill="hold"/>
                                        <p:tgtEl>
                                          <p:spTgt spid="6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1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618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619" name="Annemarie Witschas | CC-BY 4.0"/>
          <p:cNvSpPr txBox="1"/>
          <p:nvPr/>
        </p:nvSpPr>
        <p:spPr>
          <a:xfrm>
            <a:off x="748935" y="12148798"/>
            <a:ext cx="5502954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2500" b="1"/>
            </a:lvl1pPr>
          </a:lstStyle>
          <a:p>
            <a:r>
              <a:t>Annemarie Witschas | CC-BY 4.0</a:t>
            </a:r>
          </a:p>
        </p:txBody>
      </p:sp>
      <p:sp>
        <p:nvSpPr>
          <p:cNvPr id="620" name="Vielen Dank :)"/>
          <p:cNvSpPr txBox="1">
            <a:spLocks noGrp="1"/>
          </p:cNvSpPr>
          <p:nvPr>
            <p:ph type="title" idx="4294967295"/>
          </p:nvPr>
        </p:nvSpPr>
        <p:spPr>
          <a:xfrm>
            <a:off x="10021337" y="6250231"/>
            <a:ext cx="4341326" cy="12155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000" spc="-100"/>
            </a:lvl1pPr>
          </a:lstStyle>
          <a:p>
            <a:r>
              <a:t>Vielen Dank :)</a:t>
            </a:r>
          </a:p>
        </p:txBody>
      </p:sp>
      <p:pic>
        <p:nvPicPr>
          <p:cNvPr id="4" name="Grafik 3" descr="Ein Bild, das Schrift, Grafiken, Grafikdesign, Logo enthält.&#10;&#10;KI-generierte Inhalte können fehlerhaft sein.">
            <a:extLst>
              <a:ext uri="{FF2B5EF4-FFF2-40B4-BE49-F238E27FC236}">
                <a16:creationId xmlns:a16="http://schemas.microsoft.com/office/drawing/2014/main" id="{07A602B7-04BD-ACB4-3357-5E6617383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137" y="12401278"/>
            <a:ext cx="2359039" cy="834367"/>
          </a:xfrm>
          <a:prstGeom prst="rect">
            <a:avLst/>
          </a:prstGeom>
        </p:spPr>
      </p:pic>
      <p:pic>
        <p:nvPicPr>
          <p:cNvPr id="6" name="Grafik 5" descr="Ein Bild, das Text, Grafiken, Schrift, Grafikdesign enthält.&#10;&#10;KI-generierte Inhalte können fehlerhaft sein.">
            <a:extLst>
              <a:ext uri="{FF2B5EF4-FFF2-40B4-BE49-F238E27FC236}">
                <a16:creationId xmlns:a16="http://schemas.microsoft.com/office/drawing/2014/main" id="{6BD4A79E-BB2F-DEB5-225B-0331F7DAF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179" y="12252960"/>
            <a:ext cx="2381913" cy="9826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624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625" name="Annemarie Witschas | CC-BY 4.0"/>
          <p:cNvSpPr txBox="1"/>
          <p:nvPr/>
        </p:nvSpPr>
        <p:spPr>
          <a:xfrm>
            <a:off x="748935" y="12148798"/>
            <a:ext cx="5502954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2500" b="1"/>
            </a:lvl1pPr>
          </a:lstStyle>
          <a:p>
            <a:r>
              <a:t>Annemarie Witschas | CC-BY 4.0</a:t>
            </a:r>
          </a:p>
        </p:txBody>
      </p:sp>
      <p:sp>
        <p:nvSpPr>
          <p:cNvPr id="626" name="Verwendung dieser Präsentation…"/>
          <p:cNvSpPr txBox="1"/>
          <p:nvPr/>
        </p:nvSpPr>
        <p:spPr>
          <a:xfrm>
            <a:off x="795219" y="10439431"/>
            <a:ext cx="11165587" cy="1414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2500" b="1" spc="-50"/>
            </a:pPr>
            <a:r>
              <a:t>Verwendung dieser Präsentation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800" spc="-36"/>
            </a:pPr>
            <a:r>
              <a:t>Diese Präsentation ist eine Open Educational Resource (OER) und darf im Rahmen der CC-BY 4.0 Lizenz weiterverwendet und angepasst werden, ohne das dies einer gesonderten Erlaubnis der Ersteller*innen erfordert.</a:t>
            </a:r>
            <a:endParaRPr>
              <a:latin typeface="Arial Unicode MS"/>
              <a:ea typeface="Arial Unicode MS"/>
              <a:cs typeface="Arial Unicode MS"/>
              <a:sym typeface="Arial Unicode M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1800" spc="-36"/>
            </a:pPr>
            <a:r>
              <a:t>Ausnahme hiervon sind Zitate (auch Bildzitate), welche nicht unter die freie Lizenz fallen.</a:t>
            </a:r>
          </a:p>
        </p:txBody>
      </p:sp>
      <p:pic>
        <p:nvPicPr>
          <p:cNvPr id="2" name="Grafik 1" descr="Ein Bild, das Schrift, Grafiken, Grafikdesign, Logo enthält.&#10;&#10;KI-generierte Inhalte können fehlerhaft sein.">
            <a:extLst>
              <a:ext uri="{FF2B5EF4-FFF2-40B4-BE49-F238E27FC236}">
                <a16:creationId xmlns:a16="http://schemas.microsoft.com/office/drawing/2014/main" id="{B3A1E43C-7E61-7B6F-ED0D-8275647FC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137" y="12401278"/>
            <a:ext cx="2359039" cy="834367"/>
          </a:xfrm>
          <a:prstGeom prst="rect">
            <a:avLst/>
          </a:prstGeom>
        </p:spPr>
      </p:pic>
      <p:pic>
        <p:nvPicPr>
          <p:cNvPr id="4" name="Grafik 3" descr="Ein Bild, das Text, Grafiken, Schrift, Grafikdesign enthält.&#10;&#10;KI-generierte Inhalte können fehlerhaft sein.">
            <a:extLst>
              <a:ext uri="{FF2B5EF4-FFF2-40B4-BE49-F238E27FC236}">
                <a16:creationId xmlns:a16="http://schemas.microsoft.com/office/drawing/2014/main" id="{FD8A343E-6A5F-D5BD-A90F-24E8BB9AF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179" y="12252960"/>
            <a:ext cx="2381913" cy="9826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Web-Interface.png" descr="Web-Interf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12" y="2931669"/>
            <a:ext cx="21833022" cy="914806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83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184" name="„Contra Chrome“ von Leah Elliot CC-BY-NC-SA 4.0"/>
          <p:cNvSpPr txBox="1"/>
          <p:nvPr/>
        </p:nvSpPr>
        <p:spPr>
          <a:xfrm>
            <a:off x="18630295" y="13080999"/>
            <a:ext cx="5385588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„Contra Chrome“ von Leah Elliot CC-BY-NC-SA 4.0</a:t>
            </a:r>
          </a:p>
        </p:txBody>
      </p:sp>
      <p:sp>
        <p:nvSpPr>
          <p:cNvPr id="185" name="/ Big Data Backend"/>
          <p:cNvSpPr txBox="1"/>
          <p:nvPr/>
        </p:nvSpPr>
        <p:spPr>
          <a:xfrm>
            <a:off x="778234" y="631002"/>
            <a:ext cx="3042604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Big Data Backend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Web-Interface.png" descr="Web-Interf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12" y="2931669"/>
            <a:ext cx="21833022" cy="9148062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Nutzer:innen"/>
          <p:cNvSpPr txBox="1"/>
          <p:nvPr/>
        </p:nvSpPr>
        <p:spPr>
          <a:xfrm>
            <a:off x="1757708" y="2306252"/>
            <a:ext cx="2883562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/>
            </a:lvl1pPr>
          </a:lstStyle>
          <a:p>
            <a:r>
              <a:t>Nutzer:innen</a:t>
            </a:r>
          </a:p>
        </p:txBody>
      </p:sp>
      <p:sp>
        <p:nvSpPr>
          <p:cNvPr id="18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90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191" name="„Contra Chrome“ von Leah Elliot CC-BY-NC-SA 4.0"/>
          <p:cNvSpPr txBox="1"/>
          <p:nvPr/>
        </p:nvSpPr>
        <p:spPr>
          <a:xfrm>
            <a:off x="18630295" y="13080999"/>
            <a:ext cx="5385588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„Contra Chrome“ von Leah Elliot CC-BY-NC-SA 4.0</a:t>
            </a:r>
          </a:p>
        </p:txBody>
      </p:sp>
      <p:sp>
        <p:nvSpPr>
          <p:cNvPr id="192" name="/ Big Data Backend"/>
          <p:cNvSpPr txBox="1"/>
          <p:nvPr/>
        </p:nvSpPr>
        <p:spPr>
          <a:xfrm>
            <a:off x="778234" y="631002"/>
            <a:ext cx="3042604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Big Data Backend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Web-Interface.png" descr="Web-Interf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12" y="2931669"/>
            <a:ext cx="21833022" cy="914806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Nutzer:innen"/>
          <p:cNvSpPr txBox="1"/>
          <p:nvPr/>
        </p:nvSpPr>
        <p:spPr>
          <a:xfrm>
            <a:off x="1757708" y="2306252"/>
            <a:ext cx="2883562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/>
            </a:lvl1pPr>
          </a:lstStyle>
          <a:p>
            <a:r>
              <a:t>Nutzer:innen</a:t>
            </a:r>
          </a:p>
        </p:txBody>
      </p:sp>
      <p:sp>
        <p:nvSpPr>
          <p:cNvPr id="196" name="Website-Interface"/>
          <p:cNvSpPr txBox="1"/>
          <p:nvPr/>
        </p:nvSpPr>
        <p:spPr>
          <a:xfrm>
            <a:off x="8904540" y="2306252"/>
            <a:ext cx="3981298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/>
            </a:lvl1pPr>
          </a:lstStyle>
          <a:p>
            <a:r>
              <a:t>Website-Interface</a:t>
            </a:r>
          </a:p>
        </p:txBody>
      </p:sp>
      <p:sp>
        <p:nvSpPr>
          <p:cNvPr id="19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98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199" name="„Contra Chrome“ von Leah Elliot CC-BY-NC-SA 4.0"/>
          <p:cNvSpPr txBox="1"/>
          <p:nvPr/>
        </p:nvSpPr>
        <p:spPr>
          <a:xfrm>
            <a:off x="18630295" y="13080999"/>
            <a:ext cx="5385588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„Contra Chrome“ von Leah Elliot CC-BY-NC-SA 4.0</a:t>
            </a:r>
          </a:p>
        </p:txBody>
      </p:sp>
      <p:sp>
        <p:nvSpPr>
          <p:cNvPr id="200" name="/ Big Data Backend"/>
          <p:cNvSpPr txBox="1"/>
          <p:nvPr/>
        </p:nvSpPr>
        <p:spPr>
          <a:xfrm>
            <a:off x="778234" y="631002"/>
            <a:ext cx="3042604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Big Data Backend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Web-Interface.png" descr="Web-Interf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12" y="2931669"/>
            <a:ext cx="21833022" cy="9148062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Was wir sehen"/>
          <p:cNvSpPr txBox="1"/>
          <p:nvPr/>
        </p:nvSpPr>
        <p:spPr>
          <a:xfrm>
            <a:off x="4427581" y="2217352"/>
            <a:ext cx="327172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/>
            </a:lvl1pPr>
          </a:lstStyle>
          <a:p>
            <a:r>
              <a:t>Was wir sehen</a:t>
            </a:r>
          </a:p>
        </p:txBody>
      </p:sp>
      <p:sp>
        <p:nvSpPr>
          <p:cNvPr id="204" name="Was wir nicht sehen"/>
          <p:cNvSpPr txBox="1"/>
          <p:nvPr/>
        </p:nvSpPr>
        <p:spPr>
          <a:xfrm>
            <a:off x="14501384" y="2217352"/>
            <a:ext cx="4482390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/>
            </a:lvl1pPr>
          </a:lstStyle>
          <a:p>
            <a:r>
              <a:t>Was wir nicht sehen</a:t>
            </a:r>
          </a:p>
        </p:txBody>
      </p:sp>
      <p:sp>
        <p:nvSpPr>
          <p:cNvPr id="205" name="Linien"/>
          <p:cNvSpPr/>
          <p:nvPr/>
        </p:nvSpPr>
        <p:spPr>
          <a:xfrm>
            <a:off x="7774101" y="2561880"/>
            <a:ext cx="253004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6" name="Linien"/>
          <p:cNvSpPr/>
          <p:nvPr/>
        </p:nvSpPr>
        <p:spPr>
          <a:xfrm>
            <a:off x="11939273" y="2561880"/>
            <a:ext cx="253004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7" name="Linien"/>
          <p:cNvSpPr/>
          <p:nvPr/>
        </p:nvSpPr>
        <p:spPr>
          <a:xfrm>
            <a:off x="19015845" y="2561880"/>
            <a:ext cx="253004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8" name="Linien"/>
          <p:cNvSpPr/>
          <p:nvPr/>
        </p:nvSpPr>
        <p:spPr>
          <a:xfrm>
            <a:off x="1822745" y="2561880"/>
            <a:ext cx="253004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10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211" name="„Contra Chrome“ von Leah Elliot CC-BY-NC-SA 4.0"/>
          <p:cNvSpPr txBox="1"/>
          <p:nvPr/>
        </p:nvSpPr>
        <p:spPr>
          <a:xfrm>
            <a:off x="18630295" y="13080999"/>
            <a:ext cx="5385588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„Contra Chrome“ von Leah Elliot CC-BY-NC-SA 4.0</a:t>
            </a:r>
          </a:p>
        </p:txBody>
      </p:sp>
      <p:sp>
        <p:nvSpPr>
          <p:cNvPr id="212" name="/ Big Data Backend"/>
          <p:cNvSpPr txBox="1"/>
          <p:nvPr/>
        </p:nvSpPr>
        <p:spPr>
          <a:xfrm>
            <a:off x="778234" y="631002"/>
            <a:ext cx="3042604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Big Data Backend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Web-Interface.png" descr="Web-Interf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12" y="2931669"/>
            <a:ext cx="21833022" cy="9148062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as ist hier möglich?"/>
          <p:cNvSpPr txBox="1"/>
          <p:nvPr/>
        </p:nvSpPr>
        <p:spPr>
          <a:xfrm>
            <a:off x="14501384" y="2217352"/>
            <a:ext cx="4768597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/>
            </a:lvl1pPr>
          </a:lstStyle>
          <a:p>
            <a:r>
              <a:t>Was ist hier möglich?</a:t>
            </a:r>
          </a:p>
        </p:txBody>
      </p:sp>
      <p:sp>
        <p:nvSpPr>
          <p:cNvPr id="216" name="Linien"/>
          <p:cNvSpPr/>
          <p:nvPr/>
        </p:nvSpPr>
        <p:spPr>
          <a:xfrm>
            <a:off x="11939273" y="2561880"/>
            <a:ext cx="253004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7" name="Linien"/>
          <p:cNvSpPr/>
          <p:nvPr/>
        </p:nvSpPr>
        <p:spPr>
          <a:xfrm>
            <a:off x="19302052" y="2561880"/>
            <a:ext cx="2243833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8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19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220" name="„Contra Chrome“ von Leah Elliot CC-BY-NC-SA 4.0"/>
          <p:cNvSpPr txBox="1"/>
          <p:nvPr/>
        </p:nvSpPr>
        <p:spPr>
          <a:xfrm>
            <a:off x="18630295" y="13080999"/>
            <a:ext cx="5385588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„Contra Chrome“ von Leah Elliot CC-BY-NC-SA 4.0</a:t>
            </a:r>
          </a:p>
        </p:txBody>
      </p:sp>
      <p:sp>
        <p:nvSpPr>
          <p:cNvPr id="221" name="/ Big Data Backend"/>
          <p:cNvSpPr txBox="1"/>
          <p:nvPr/>
        </p:nvSpPr>
        <p:spPr>
          <a:xfrm>
            <a:off x="778234" y="631002"/>
            <a:ext cx="3042604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Big Data Backend</a:t>
            </a:r>
          </a:p>
        </p:txBody>
      </p:sp>
      <p:sp>
        <p:nvSpPr>
          <p:cNvPr id="222" name="Rechteck"/>
          <p:cNvSpPr/>
          <p:nvPr/>
        </p:nvSpPr>
        <p:spPr>
          <a:xfrm>
            <a:off x="1413066" y="2181888"/>
            <a:ext cx="9839951" cy="10149736"/>
          </a:xfrm>
          <a:prstGeom prst="rect">
            <a:avLst/>
          </a:prstGeom>
          <a:solidFill>
            <a:srgbClr val="000000">
              <a:alpha val="7459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NP_infografik_databroker_02_005.jpg" descr="NP_infografik_databroker_02_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070" y="2084284"/>
            <a:ext cx="19379060" cy="1090072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226" name="/ Was ist hier möglich?"/>
          <p:cNvSpPr txBox="1"/>
          <p:nvPr/>
        </p:nvSpPr>
        <p:spPr>
          <a:xfrm>
            <a:off x="778234" y="631002"/>
            <a:ext cx="3552509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Was ist hier möglich?</a:t>
            </a:r>
          </a:p>
        </p:txBody>
      </p:sp>
      <p:sp>
        <p:nvSpPr>
          <p:cNvPr id="227" name="1. Zusammenführung unterschiedlicher Quellen"/>
          <p:cNvSpPr txBox="1"/>
          <p:nvPr/>
        </p:nvSpPr>
        <p:spPr>
          <a:xfrm>
            <a:off x="788372" y="1270770"/>
            <a:ext cx="10458908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solidFill>
                  <a:srgbClr val="000000"/>
                </a:solidFill>
              </a:defRPr>
            </a:lvl1pPr>
          </a:lstStyle>
          <a:p>
            <a:r>
              <a:t>1. Zusammenführung unterschiedlicher Quellen</a:t>
            </a:r>
          </a:p>
        </p:txBody>
      </p:sp>
      <p:sp>
        <p:nvSpPr>
          <p:cNvPr id="228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229" name="Infografik Databroker von netzpolitik.org CC-BY-SA 4.0"/>
          <p:cNvSpPr txBox="1"/>
          <p:nvPr/>
        </p:nvSpPr>
        <p:spPr>
          <a:xfrm>
            <a:off x="18298200" y="13080999"/>
            <a:ext cx="5730089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A9A9A9"/>
                </a:solidFill>
              </a:defRPr>
            </a:pPr>
            <a:r>
              <a:t>Infografik Databroker von </a:t>
            </a:r>
            <a:r>
              <a:rPr u="sng">
                <a:hlinkClick r:id="rId3"/>
              </a:rPr>
              <a:t>netzpolitik.org</a:t>
            </a:r>
            <a:r>
              <a:t> CC-BY-SA 4.0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32" name="/ Was ist hier möglich?"/>
          <p:cNvSpPr txBox="1"/>
          <p:nvPr/>
        </p:nvSpPr>
        <p:spPr>
          <a:xfrm>
            <a:off x="778234" y="631002"/>
            <a:ext cx="3552509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rgbClr val="A9A9A9"/>
                </a:solidFill>
              </a:defRPr>
            </a:lvl1pPr>
          </a:lstStyle>
          <a:p>
            <a:r>
              <a:t>/ Was ist hier möglich?</a:t>
            </a:r>
          </a:p>
        </p:txBody>
      </p:sp>
      <p:sp>
        <p:nvSpPr>
          <p:cNvPr id="233" name="2. Analyse kleinster Muster"/>
          <p:cNvSpPr txBox="1"/>
          <p:nvPr/>
        </p:nvSpPr>
        <p:spPr>
          <a:xfrm>
            <a:off x="788372" y="1270770"/>
            <a:ext cx="5998008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solidFill>
                  <a:srgbClr val="000000"/>
                </a:solidFill>
              </a:defRPr>
            </a:lvl1pPr>
          </a:lstStyle>
          <a:p>
            <a:r>
              <a:t>2. Analyse kleinster Muster</a:t>
            </a:r>
          </a:p>
        </p:txBody>
      </p:sp>
      <p:pic>
        <p:nvPicPr>
          <p:cNvPr id="234" name="Musteranalyse.png" descr="Musteranaly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27" y="2538138"/>
            <a:ext cx="21599346" cy="9511873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Datenschutz: Kollektiv &amp; Machtkritisch"/>
          <p:cNvSpPr txBox="1"/>
          <p:nvPr/>
        </p:nvSpPr>
        <p:spPr>
          <a:xfrm>
            <a:off x="752872" y="13080999"/>
            <a:ext cx="4094455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Datenschutz: Kollektiv &amp; Machtkritisch </a:t>
            </a:r>
          </a:p>
        </p:txBody>
      </p:sp>
      <p:sp>
        <p:nvSpPr>
          <p:cNvPr id="236" name="„Contra Chrome“ von Leah Elliot CC-BY-NC-SA 4.0"/>
          <p:cNvSpPr txBox="1"/>
          <p:nvPr/>
        </p:nvSpPr>
        <p:spPr>
          <a:xfrm>
            <a:off x="18630295" y="13080999"/>
            <a:ext cx="5385588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A9A9A9"/>
                </a:solidFill>
              </a:defRPr>
            </a:lvl1pPr>
          </a:lstStyle>
          <a:p>
            <a:r>
              <a:t>„Contra Chrome“ von Leah Elliot CC-BY-NC-SA 4.0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835</Words>
  <Application>Microsoft Macintosh PowerPoint</Application>
  <PresentationFormat>Benutzerdefiniert</PresentationFormat>
  <Paragraphs>158</Paragraphs>
  <Slides>24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Arial Unicode MS</vt:lpstr>
      <vt:lpstr>Helvetica Neue</vt:lpstr>
      <vt:lpstr>Helvetica Neue Medium</vt:lpstr>
      <vt:lpstr>20_BasicBlack</vt:lpstr>
      <vt:lpstr>Datenschutz</vt:lpstr>
      <vt:lpstr>Big Data Backend: Was passiert beim Besuchen einer Website?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Kollektive Dimension im Datenschutz </vt:lpstr>
      <vt:lpstr>PowerPoint-Präsentation</vt:lpstr>
      <vt:lpstr>PowerPoint-Präsentation</vt:lpstr>
      <vt:lpstr>PowerPoint-Präsentation</vt:lpstr>
      <vt:lpstr>PowerPoint-Präsentation</vt:lpstr>
      <vt:lpstr>Take-Aways: Machtkritik &amp; Kollektivität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:)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TU-Pseudonym 16965436573312448440236382481</cp:lastModifiedBy>
  <cp:revision>8</cp:revision>
  <dcterms:modified xsi:type="dcterms:W3CDTF">2025-04-30T07:40:01Z</dcterms:modified>
</cp:coreProperties>
</file>