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1"/>
  </p:normalViewPr>
  <p:slideViewPr>
    <p:cSldViewPr snapToGrid="0">
      <p:cViewPr>
        <p:scale>
          <a:sx n="77" d="100"/>
          <a:sy n="77" d="100"/>
        </p:scale>
        <p:origin x="-1816" y="-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:in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Autor:in und Datum</a:t>
            </a:r>
          </a:p>
        </p:txBody>
      </p:sp>
      <p:sp>
        <p:nvSpPr>
          <p:cNvPr id="1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Titel der Präsentation</a:t>
            </a:r>
          </a:p>
        </p:txBody>
      </p:sp>
      <p:sp>
        <p:nvSpPr>
          <p:cNvPr id="13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10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10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-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Agenda-Titel</a:t>
            </a:r>
          </a:p>
        </p:txBody>
      </p:sp>
      <p:sp>
        <p:nvSpPr>
          <p:cNvPr id="109" name="Agenda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Agenda-Untertitel</a:t>
            </a:r>
          </a:p>
        </p:txBody>
      </p:sp>
      <p:sp>
        <p:nvSpPr>
          <p:cNvPr id="110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Agendathemen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Aufstellung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kte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Fakten</a:t>
            </a:r>
          </a:p>
        </p:txBody>
      </p:sp>
      <p:sp>
        <p:nvSpPr>
          <p:cNvPr id="127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Quellenangab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Quellenangabe</a:t>
            </a:r>
          </a:p>
        </p:txBody>
      </p:sp>
      <p:sp>
        <p:nvSpPr>
          <p:cNvPr id="136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„Bemerkenswert“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ahaufnahme von Wildpflanzen, die zwischen Lavasteinen wachsen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Große Felsformation unter dunklen Wolken mit einem Pfad im Vordergrund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Nahaufnahme einer Wildpflanze, die zwischen Lavasteinen wächst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asserfall umgeben von einer grünen Felsenlandschaft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üne, hügelige Landschaft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Titel der Präsentation</a:t>
            </a:r>
          </a:p>
        </p:txBody>
      </p:sp>
      <p:sp>
        <p:nvSpPr>
          <p:cNvPr id="23" name="Autor:in und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Autor:in und Datum</a:t>
            </a:r>
          </a:p>
        </p:txBody>
      </p:sp>
      <p:sp>
        <p:nvSpPr>
          <p:cNvPr id="2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Präsentationsuntertitel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Folientitel</a:t>
            </a:r>
          </a:p>
        </p:txBody>
      </p:sp>
      <p:sp>
        <p:nvSpPr>
          <p:cNvPr id="33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Folien-Untertitel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Moosbedeckte Felsen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43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44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61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62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Große Felsformation unter dunklen Wolken mit einem Pfad im Vordergrund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Livevideo –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72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73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Livevideo –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82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83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el des Abschnitts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 des Abschnitts</a:t>
            </a:r>
          </a:p>
        </p:txBody>
      </p:sp>
      <p:sp>
        <p:nvSpPr>
          <p:cNvPr id="9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bout.instagram.com/blog/announcements/introducing-youre-all-caught-up-in-feed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rateek-katyal-xv7-GlvBLFw-mittel.jpg" descr="prateek-katyal-xv7-GlvBLFw-mit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4433" y="-3534340"/>
            <a:ext cx="36510446" cy="2434029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ocial Media Account"/>
          <p:cNvSpPr txBox="1">
            <a:spLocks noGrp="1"/>
          </p:cNvSpPr>
          <p:nvPr>
            <p:ph type="ctrTitle"/>
          </p:nvPr>
        </p:nvSpPr>
        <p:spPr>
          <a:xfrm rot="20790000">
            <a:off x="5389883" y="602971"/>
            <a:ext cx="19779333" cy="2429493"/>
          </a:xfrm>
          <a:prstGeom prst="rect">
            <a:avLst/>
          </a:prstGeom>
        </p:spPr>
        <p:txBody>
          <a:bodyPr/>
          <a:lstStyle>
            <a:lvl1pPr>
              <a:defRPr sz="12200" spc="-244"/>
            </a:lvl1pPr>
          </a:lstStyle>
          <a:p>
            <a:r>
              <a:t>Social Media Account</a:t>
            </a:r>
          </a:p>
        </p:txBody>
      </p:sp>
      <p:sp>
        <p:nvSpPr>
          <p:cNvPr id="173" name="Warum ist mein"/>
          <p:cNvSpPr txBox="1"/>
          <p:nvPr/>
        </p:nvSpPr>
        <p:spPr>
          <a:xfrm rot="20790000">
            <a:off x="5125744" y="1575738"/>
            <a:ext cx="6731177" cy="1191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6800" b="1" spc="-136"/>
            </a:lvl1pPr>
          </a:lstStyle>
          <a:p>
            <a:r>
              <a:t>Warum ist mein</a:t>
            </a:r>
          </a:p>
        </p:txBody>
      </p:sp>
      <p:sp>
        <p:nvSpPr>
          <p:cNvPr id="174" name="kostenlos?"/>
          <p:cNvSpPr txBox="1"/>
          <p:nvPr/>
        </p:nvSpPr>
        <p:spPr>
          <a:xfrm rot="20790000">
            <a:off x="16902851" y="1993580"/>
            <a:ext cx="4700542" cy="119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6800" b="1" spc="-136"/>
            </a:lvl1pPr>
          </a:lstStyle>
          <a:p>
            <a:r>
              <a:t>kostenlos?</a:t>
            </a:r>
          </a:p>
        </p:txBody>
      </p:sp>
      <p:sp>
        <p:nvSpPr>
          <p:cNvPr id="175" name="M. Henningsen  |  D. Kiewald |  H. Tayeb. |  CC-BY 4.0"/>
          <p:cNvSpPr txBox="1"/>
          <p:nvPr/>
        </p:nvSpPr>
        <p:spPr>
          <a:xfrm>
            <a:off x="748935" y="12491698"/>
            <a:ext cx="10935123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2500" b="1"/>
            </a:pPr>
            <a:r>
              <a:t>M. Henningsen  |  D. Kiewald |  H. Tayeb</a:t>
            </a:r>
            <a:r>
              <a: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. </a:t>
            </a:r>
            <a:r>
              <a:t>|  CC-BY 4.0</a:t>
            </a:r>
          </a:p>
        </p:txBody>
      </p:sp>
      <p:pic>
        <p:nvPicPr>
          <p:cNvPr id="2" name="Grafik 1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1061A3CC-6C5F-1BA1-82FA-8080963F1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465" y="12163736"/>
            <a:ext cx="2272204" cy="8036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18" name="/ Social Media Konsum"/>
          <p:cNvSpPr txBox="1"/>
          <p:nvPr/>
        </p:nvSpPr>
        <p:spPr>
          <a:xfrm>
            <a:off x="778234" y="631002"/>
            <a:ext cx="361156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Konsum</a:t>
            </a:r>
          </a:p>
        </p:txBody>
      </p:sp>
      <p:sp>
        <p:nvSpPr>
          <p:cNvPr id="219" name="Wer nutzt regelmäßig YouTube?"/>
          <p:cNvSpPr txBox="1"/>
          <p:nvPr/>
        </p:nvSpPr>
        <p:spPr>
          <a:xfrm>
            <a:off x="5076687" y="6280343"/>
            <a:ext cx="14230625" cy="115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/>
            </a:pPr>
            <a:r>
              <a:t>Wer nutzt regelmäßig </a:t>
            </a:r>
            <a:r>
              <a:rPr>
                <a:solidFill>
                  <a:srgbClr val="E43BD5"/>
                </a:solidFill>
              </a:rPr>
              <a:t>YouTube</a:t>
            </a:r>
            <a:r>
              <a:t>?</a:t>
            </a:r>
          </a:p>
        </p:txBody>
      </p:sp>
      <p:sp>
        <p:nvSpPr>
          <p:cNvPr id="220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23" name="/ Social Media Konsum"/>
          <p:cNvSpPr txBox="1"/>
          <p:nvPr/>
        </p:nvSpPr>
        <p:spPr>
          <a:xfrm>
            <a:off x="778234" y="631002"/>
            <a:ext cx="361156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Konsum</a:t>
            </a:r>
          </a:p>
        </p:txBody>
      </p:sp>
      <p:sp>
        <p:nvSpPr>
          <p:cNvPr id="224" name="Wer nutzt regelmäßig WhatsApp?"/>
          <p:cNvSpPr txBox="1"/>
          <p:nvPr/>
        </p:nvSpPr>
        <p:spPr>
          <a:xfrm>
            <a:off x="5076687" y="6280343"/>
            <a:ext cx="14438828" cy="115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/>
            </a:pPr>
            <a:r>
              <a:t>Wer nutzt regelmäßig </a:t>
            </a:r>
            <a:r>
              <a:rPr>
                <a:solidFill>
                  <a:srgbClr val="E43BD5"/>
                </a:solidFill>
              </a:rPr>
              <a:t>WhatsApp</a:t>
            </a:r>
            <a:r>
              <a:t>?</a:t>
            </a:r>
          </a:p>
        </p:txBody>
      </p:sp>
      <p:sp>
        <p:nvSpPr>
          <p:cNvPr id="225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28" name="/ Social Media Konsum"/>
          <p:cNvSpPr txBox="1"/>
          <p:nvPr/>
        </p:nvSpPr>
        <p:spPr>
          <a:xfrm>
            <a:off x="778234" y="631002"/>
            <a:ext cx="361156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Konsum</a:t>
            </a:r>
          </a:p>
        </p:txBody>
      </p:sp>
      <p:sp>
        <p:nvSpPr>
          <p:cNvPr id="229" name="Wer nutzt regelmäßig X?"/>
          <p:cNvSpPr txBox="1"/>
          <p:nvPr/>
        </p:nvSpPr>
        <p:spPr>
          <a:xfrm>
            <a:off x="5076687" y="6280343"/>
            <a:ext cx="14438828" cy="115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/>
            </a:pPr>
            <a:r>
              <a:t>Wer nutzt regelmäßig </a:t>
            </a:r>
            <a:r>
              <a:rPr>
                <a:solidFill>
                  <a:srgbClr val="E43BD5"/>
                </a:solidFill>
              </a:rPr>
              <a:t>X</a:t>
            </a:r>
            <a:r>
              <a:t>?</a:t>
            </a:r>
          </a:p>
        </p:txBody>
      </p:sp>
      <p:sp>
        <p:nvSpPr>
          <p:cNvPr id="230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33" name="/ Social Media Konsum"/>
          <p:cNvSpPr txBox="1"/>
          <p:nvPr/>
        </p:nvSpPr>
        <p:spPr>
          <a:xfrm>
            <a:off x="778234" y="631002"/>
            <a:ext cx="361156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Konsum</a:t>
            </a:r>
          </a:p>
        </p:txBody>
      </p:sp>
      <p:sp>
        <p:nvSpPr>
          <p:cNvPr id="234" name="Wer nutzt regelmäßig Bluesky?"/>
          <p:cNvSpPr txBox="1"/>
          <p:nvPr/>
        </p:nvSpPr>
        <p:spPr>
          <a:xfrm>
            <a:off x="5076687" y="6280343"/>
            <a:ext cx="14438828" cy="115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/>
            </a:pPr>
            <a:r>
              <a:t>Wer nutzt regelmäßig </a:t>
            </a:r>
            <a:r>
              <a:rPr>
                <a:solidFill>
                  <a:srgbClr val="E43BD5"/>
                </a:solidFill>
              </a:rPr>
              <a:t>Bluesky</a:t>
            </a:r>
            <a:r>
              <a:t>?</a:t>
            </a:r>
          </a:p>
        </p:txBody>
      </p:sp>
      <p:sp>
        <p:nvSpPr>
          <p:cNvPr id="235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38" name="/ Social Media Konsum"/>
          <p:cNvSpPr txBox="1"/>
          <p:nvPr/>
        </p:nvSpPr>
        <p:spPr>
          <a:xfrm>
            <a:off x="778234" y="631002"/>
            <a:ext cx="361156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Konsum</a:t>
            </a:r>
          </a:p>
        </p:txBody>
      </p:sp>
      <p:sp>
        <p:nvSpPr>
          <p:cNvPr id="239" name="Wer nutzt regelmäßig Mastodon?"/>
          <p:cNvSpPr txBox="1"/>
          <p:nvPr/>
        </p:nvSpPr>
        <p:spPr>
          <a:xfrm>
            <a:off x="5076687" y="6280343"/>
            <a:ext cx="14438828" cy="115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/>
            </a:pPr>
            <a:r>
              <a:t>Wer nutzt regelmäßig </a:t>
            </a:r>
            <a:r>
              <a:rPr>
                <a:solidFill>
                  <a:srgbClr val="E43BD5"/>
                </a:solidFill>
              </a:rPr>
              <a:t>Mastodon</a:t>
            </a:r>
            <a:r>
              <a:t>?</a:t>
            </a:r>
          </a:p>
        </p:txBody>
      </p:sp>
      <p:sp>
        <p:nvSpPr>
          <p:cNvPr id="240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3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43" name="/ Social Media Konsum"/>
          <p:cNvSpPr txBox="1"/>
          <p:nvPr/>
        </p:nvSpPr>
        <p:spPr>
          <a:xfrm>
            <a:off x="778234" y="631002"/>
            <a:ext cx="361156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Konsum</a:t>
            </a:r>
          </a:p>
        </p:txBody>
      </p:sp>
      <p:sp>
        <p:nvSpPr>
          <p:cNvPr id="244" name="Sprecht mit eurem:r Nachbar:in über folgende Fragen:"/>
          <p:cNvSpPr txBox="1"/>
          <p:nvPr/>
        </p:nvSpPr>
        <p:spPr>
          <a:xfrm>
            <a:off x="4573939" y="5339708"/>
            <a:ext cx="12340443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i="1">
                <a:solidFill>
                  <a:srgbClr val="000000"/>
                </a:solidFill>
              </a:defRPr>
            </a:lvl1pPr>
          </a:lstStyle>
          <a:p>
            <a:r>
              <a:t>Sprecht mit eurem:r Nachbar:in über folgende Fragen:</a:t>
            </a:r>
          </a:p>
        </p:txBody>
      </p:sp>
      <p:sp>
        <p:nvSpPr>
          <p:cNvPr id="245" name="Kleingruppen"/>
          <p:cNvSpPr txBox="1"/>
          <p:nvPr/>
        </p:nvSpPr>
        <p:spPr>
          <a:xfrm>
            <a:off x="4553838" y="4224736"/>
            <a:ext cx="5792344" cy="115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b="1">
                <a:solidFill>
                  <a:srgbClr val="000000"/>
                </a:solidFill>
              </a:defRPr>
            </a:lvl1pPr>
          </a:lstStyle>
          <a:p>
            <a:r>
              <a:t>Kleingruppen</a:t>
            </a:r>
          </a:p>
        </p:txBody>
      </p:sp>
      <p:sp>
        <p:nvSpPr>
          <p:cNvPr id="246" name="Warum / Wofür benutzt ihr Social Media?…"/>
          <p:cNvSpPr txBox="1"/>
          <p:nvPr/>
        </p:nvSpPr>
        <p:spPr>
          <a:xfrm>
            <a:off x="4573939" y="6621063"/>
            <a:ext cx="15256223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4900"/>
              </a:lnSpc>
              <a:spcBef>
                <a:spcPts val="1300"/>
              </a:spcBef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Warum / Wofür benutzt ihr Social Media?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ts val="4900"/>
              </a:lnSpc>
              <a:spcBef>
                <a:spcPts val="1300"/>
              </a:spcBef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Was für Accounts folgt iht? (Freund*innen, Influencer*innen, Nachrichten, …)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ts val="4900"/>
              </a:lnSpc>
              <a:spcBef>
                <a:spcPts val="1300"/>
              </a:spcBef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Wann benutzt ihr Social Media?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ts val="4900"/>
              </a:lnSpc>
              <a:spcBef>
                <a:spcPts val="1300"/>
              </a:spcBef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Wie fühlt ihr euch vor/ während / nach der Nutzung von Social Media?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247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ocial  Media Geschäftsmodell"/>
          <p:cNvSpPr txBox="1">
            <a:spLocks noGrp="1"/>
          </p:cNvSpPr>
          <p:nvPr>
            <p:ph type="ctrTitle"/>
          </p:nvPr>
        </p:nvSpPr>
        <p:spPr>
          <a:xfrm>
            <a:off x="721554" y="286976"/>
            <a:ext cx="23496011" cy="12480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3300" spc="-466"/>
            </a:pPr>
            <a:r>
              <a:t>Social </a:t>
            </a:r>
            <a:br/>
            <a:r>
              <a:t>Media Geschäftsmodell</a:t>
            </a:r>
          </a:p>
        </p:txBody>
      </p:sp>
      <p:sp>
        <p:nvSpPr>
          <p:cNvPr id="2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51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54" name="/ Social Media Geschäftsmodell"/>
          <p:cNvSpPr txBox="1"/>
          <p:nvPr/>
        </p:nvSpPr>
        <p:spPr>
          <a:xfrm>
            <a:off x="778234" y="631002"/>
            <a:ext cx="4909821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Geschäftsmodell</a:t>
            </a:r>
          </a:p>
        </p:txBody>
      </p:sp>
      <p:sp>
        <p:nvSpPr>
          <p:cNvPr id="255" name="Wie finanzieren sich Social Media Firmen?"/>
          <p:cNvSpPr txBox="1"/>
          <p:nvPr/>
        </p:nvSpPr>
        <p:spPr>
          <a:xfrm>
            <a:off x="2963365" y="6280343"/>
            <a:ext cx="18457270" cy="115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1"/>
            </a:lvl1pPr>
          </a:lstStyle>
          <a:p>
            <a:r>
              <a:t>Wie finanzieren sich Social Media Firmen?</a:t>
            </a:r>
          </a:p>
        </p:txBody>
      </p:sp>
      <p:sp>
        <p:nvSpPr>
          <p:cNvPr id="256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59" name="/ Social Media Geschäftsmodell"/>
          <p:cNvSpPr txBox="1"/>
          <p:nvPr/>
        </p:nvSpPr>
        <p:spPr>
          <a:xfrm>
            <a:off x="778234" y="631002"/>
            <a:ext cx="4909821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Geschäftsmodell</a:t>
            </a:r>
          </a:p>
        </p:txBody>
      </p:sp>
      <p:pic>
        <p:nvPicPr>
          <p:cNvPr id="260" name="eingesetzter-Film.png" descr="eingesetzter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63" y="5271782"/>
            <a:ext cx="17994474" cy="3172436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Rechteck"/>
          <p:cNvSpPr/>
          <p:nvPr/>
        </p:nvSpPr>
        <p:spPr>
          <a:xfrm>
            <a:off x="3616289" y="6879030"/>
            <a:ext cx="1964353" cy="473391"/>
          </a:xfrm>
          <a:prstGeom prst="rect">
            <a:avLst/>
          </a:prstGeom>
          <a:solidFill>
            <a:srgbClr val="E43BD5">
              <a:alpha val="5527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E43BD5">
                    <a:alpha val="5491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2" name="Rechteck"/>
          <p:cNvSpPr/>
          <p:nvPr/>
        </p:nvSpPr>
        <p:spPr>
          <a:xfrm>
            <a:off x="17007143" y="6879030"/>
            <a:ext cx="1832095" cy="473391"/>
          </a:xfrm>
          <a:prstGeom prst="rect">
            <a:avLst/>
          </a:prstGeom>
          <a:solidFill>
            <a:srgbClr val="E43BD5">
              <a:alpha val="5527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E43BD5">
                    <a:alpha val="5491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Meta Platforms Inc. (26.10.2022). Meta Reports Third Quarter 2022 Results (Finanzbericht). https://s21.q4cdn.com/399680738/ files/doc_financials/2022/q3/Meta-09.30.2022-Exhibit-99.1-FINAL.pdf"/>
          <p:cNvSpPr txBox="1"/>
          <p:nvPr/>
        </p:nvSpPr>
        <p:spPr>
          <a:xfrm>
            <a:off x="14566562" y="12836867"/>
            <a:ext cx="9488914" cy="1480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lnSpc>
                <a:spcPts val="2700"/>
              </a:lnSpc>
              <a:spcBef>
                <a:spcPts val="0"/>
              </a:spcBef>
              <a:defRPr sz="1400">
                <a:solidFill>
                  <a:srgbClr val="A9A9A9"/>
                </a:solidFill>
              </a:defRPr>
            </a:pPr>
            <a:r>
              <a:t>Meta Platforms Inc. (26.10.2022). Meta Reports Third Quarter 2022 Results (Finanzbericht). https://s21.q4cdn.com/399680738/ files/doc_financials/2022/q3/Meta-09.30.2022-Exhibit-99.1-FINAL.pdf </a:t>
            </a:r>
          </a:p>
          <a:p>
            <a:pPr algn="r" defTabSz="457200">
              <a:lnSpc>
                <a:spcPct val="100000"/>
              </a:lnSpc>
              <a:spcBef>
                <a:spcPts val="0"/>
              </a:spcBef>
              <a:defRPr sz="1400">
                <a:solidFill>
                  <a:srgbClr val="A9A9A9"/>
                </a:solidFill>
              </a:defRPr>
            </a:pPr>
            <a:endParaRPr/>
          </a:p>
        </p:txBody>
      </p:sp>
      <p:sp>
        <p:nvSpPr>
          <p:cNvPr id="264" name="Meta Reports Third Quarter 2022 Results"/>
          <p:cNvSpPr txBox="1"/>
          <p:nvPr/>
        </p:nvSpPr>
        <p:spPr>
          <a:xfrm>
            <a:off x="3194582" y="4575522"/>
            <a:ext cx="902192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/>
            </a:lvl1pPr>
          </a:lstStyle>
          <a:p>
            <a:r>
              <a:t>Meta Reports Third Quarter 2022 Results</a:t>
            </a:r>
          </a:p>
        </p:txBody>
      </p:sp>
      <p:sp>
        <p:nvSpPr>
          <p:cNvPr id="265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68" name="/ Social Media Geschäftsmodell"/>
          <p:cNvSpPr txBox="1"/>
          <p:nvPr/>
        </p:nvSpPr>
        <p:spPr>
          <a:xfrm>
            <a:off x="778234" y="631002"/>
            <a:ext cx="4909821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Geschäftsmodell</a:t>
            </a:r>
          </a:p>
        </p:txBody>
      </p:sp>
      <p:grpSp>
        <p:nvGrpSpPr>
          <p:cNvPr id="274" name="Gruppieren"/>
          <p:cNvGrpSpPr/>
          <p:nvPr/>
        </p:nvGrpSpPr>
        <p:grpSpPr>
          <a:xfrm>
            <a:off x="3194763" y="5271782"/>
            <a:ext cx="17994474" cy="3172436"/>
            <a:chOff x="0" y="0"/>
            <a:chExt cx="17994472" cy="3172435"/>
          </a:xfrm>
        </p:grpSpPr>
        <p:pic>
          <p:nvPicPr>
            <p:cNvPr id="269" name="eingesetzter-Film.png" descr="eingesetzter-Fil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7994473" cy="31724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0" name="Rechteck"/>
            <p:cNvSpPr/>
            <p:nvPr/>
          </p:nvSpPr>
          <p:spPr>
            <a:xfrm>
              <a:off x="421525" y="1607248"/>
              <a:ext cx="1964353" cy="473391"/>
            </a:xfrm>
            <a:prstGeom prst="rect">
              <a:avLst/>
            </a:prstGeom>
            <a:solidFill>
              <a:srgbClr val="E43BD5">
                <a:alpha val="5527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E43BD5">
                      <a:alpha val="54917"/>
                    </a:srgbClr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71" name="Rechteck"/>
            <p:cNvSpPr/>
            <p:nvPr/>
          </p:nvSpPr>
          <p:spPr>
            <a:xfrm>
              <a:off x="13812380" y="1607248"/>
              <a:ext cx="1832095" cy="473391"/>
            </a:xfrm>
            <a:prstGeom prst="rect">
              <a:avLst/>
            </a:prstGeom>
            <a:solidFill>
              <a:srgbClr val="E43BD5">
                <a:alpha val="5527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E43BD5">
                      <a:alpha val="54917"/>
                    </a:srgbClr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72" name="Rechteck"/>
            <p:cNvSpPr/>
            <p:nvPr/>
          </p:nvSpPr>
          <p:spPr>
            <a:xfrm>
              <a:off x="421525" y="2127663"/>
              <a:ext cx="2179272" cy="473392"/>
            </a:xfrm>
            <a:prstGeom prst="rect">
              <a:avLst/>
            </a:prstGeom>
            <a:solidFill>
              <a:srgbClr val="00FCFF">
                <a:alpha val="4928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E43BD5">
                      <a:alpha val="54917"/>
                    </a:srgbClr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73" name="Rechteck"/>
            <p:cNvSpPr/>
            <p:nvPr/>
          </p:nvSpPr>
          <p:spPr>
            <a:xfrm>
              <a:off x="14829240" y="2127663"/>
              <a:ext cx="843264" cy="473392"/>
            </a:xfrm>
            <a:prstGeom prst="rect">
              <a:avLst/>
            </a:prstGeom>
            <a:solidFill>
              <a:srgbClr val="00FCFF">
                <a:alpha val="4928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E43BD5">
                      <a:alpha val="54917"/>
                    </a:srgbClr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75" name="Meta Platforms Inc. (26.10.2022). Meta Reports Third Quarter 2022 Results (Finanzbericht). https://s21.q4cdn.com/399680738/ files/doc_financials/2022/q3/Meta-09.30.2022-Exhibit-99.1-FINAL.pdf"/>
          <p:cNvSpPr txBox="1"/>
          <p:nvPr/>
        </p:nvSpPr>
        <p:spPr>
          <a:xfrm>
            <a:off x="14566562" y="12836867"/>
            <a:ext cx="9488914" cy="1480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lnSpc>
                <a:spcPts val="2700"/>
              </a:lnSpc>
              <a:spcBef>
                <a:spcPts val="0"/>
              </a:spcBef>
              <a:defRPr sz="1400">
                <a:solidFill>
                  <a:srgbClr val="A9A9A9"/>
                </a:solidFill>
              </a:defRPr>
            </a:pPr>
            <a:r>
              <a:t>Meta Platforms Inc. (26.10.2022). Meta Reports Third Quarter 2022 Results (Finanzbericht). https://s21.q4cdn.com/399680738/ files/doc_financials/2022/q3/Meta-09.30.2022-Exhibit-99.1-FINAL.pdf </a:t>
            </a:r>
          </a:p>
          <a:p>
            <a:pPr algn="r" defTabSz="457200">
              <a:lnSpc>
                <a:spcPct val="100000"/>
              </a:lnSpc>
              <a:spcBef>
                <a:spcPts val="0"/>
              </a:spcBef>
              <a:defRPr sz="1400">
                <a:solidFill>
                  <a:srgbClr val="A9A9A9"/>
                </a:solidFill>
              </a:defRPr>
            </a:pPr>
            <a:endParaRPr/>
          </a:p>
        </p:txBody>
      </p:sp>
      <p:sp>
        <p:nvSpPr>
          <p:cNvPr id="276" name="Meta Reports Third Quarter 2022 Results"/>
          <p:cNvSpPr txBox="1"/>
          <p:nvPr/>
        </p:nvSpPr>
        <p:spPr>
          <a:xfrm>
            <a:off x="3194582" y="4575522"/>
            <a:ext cx="902192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/>
            </a:lvl1pPr>
          </a:lstStyle>
          <a:p>
            <a:r>
              <a:t>Meta Reports Third Quarter 2022 Results</a:t>
            </a:r>
          </a:p>
        </p:txBody>
      </p:sp>
      <p:sp>
        <p:nvSpPr>
          <p:cNvPr id="277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3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ocial Media Konsum im Allgemeinen…"/>
          <p:cNvSpPr txBox="1"/>
          <p:nvPr/>
        </p:nvSpPr>
        <p:spPr>
          <a:xfrm>
            <a:off x="7300182" y="6113493"/>
            <a:ext cx="11707283" cy="334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889000" indent="-889000">
              <a:lnSpc>
                <a:spcPct val="100000"/>
              </a:lnSpc>
              <a:buSzPct val="100000"/>
              <a:buAutoNum type="arabicPeriod"/>
              <a:defRPr sz="3600" b="1">
                <a:solidFill>
                  <a:srgbClr val="000000"/>
                </a:solidFill>
              </a:defRPr>
            </a:pPr>
            <a:r>
              <a:t>Social Media Konsum im Allgemeinen</a:t>
            </a:r>
          </a:p>
          <a:p>
            <a:pPr marL="889000" indent="-889000">
              <a:lnSpc>
                <a:spcPct val="100000"/>
              </a:lnSpc>
              <a:buSzPct val="100000"/>
              <a:buAutoNum type="arabicPeriod"/>
              <a:defRPr sz="3600" b="1">
                <a:solidFill>
                  <a:srgbClr val="000000"/>
                </a:solidFill>
              </a:defRPr>
            </a:pPr>
            <a:r>
              <a:t>Geschäftsmodell von Social Media</a:t>
            </a:r>
          </a:p>
          <a:p>
            <a:pPr marL="889000" indent="-889000">
              <a:lnSpc>
                <a:spcPct val="100000"/>
              </a:lnSpc>
              <a:buSzPct val="100000"/>
              <a:buAutoNum type="arabicPeriod"/>
              <a:defRPr sz="3600" b="1">
                <a:solidFill>
                  <a:srgbClr val="000000"/>
                </a:solidFill>
              </a:defRPr>
            </a:pPr>
            <a:r>
              <a:t>Auswirkung auf Nutzende </a:t>
            </a:r>
            <a:br/>
            <a:r>
              <a:rPr sz="2800" b="0"/>
              <a:t>(Addictive Design &amp; Handlungsmöglichkeiten)</a:t>
            </a:r>
          </a:p>
        </p:txBody>
      </p:sp>
      <p:sp>
        <p:nvSpPr>
          <p:cNvPr id="17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80" name="Übersicht der Stunde"/>
          <p:cNvSpPr txBox="1"/>
          <p:nvPr/>
        </p:nvSpPr>
        <p:spPr>
          <a:xfrm>
            <a:off x="7315426" y="4279825"/>
            <a:ext cx="9120760" cy="115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 b="1">
                <a:solidFill>
                  <a:srgbClr val="000000"/>
                </a:solidFill>
              </a:defRPr>
            </a:lvl1pPr>
          </a:lstStyle>
          <a:p>
            <a:r>
              <a:t>Übersicht der Stunde</a:t>
            </a:r>
          </a:p>
        </p:txBody>
      </p:sp>
      <p:sp>
        <p:nvSpPr>
          <p:cNvPr id="181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Meta Reports Third Quarter 2022 Results"/>
          <p:cNvSpPr txBox="1"/>
          <p:nvPr/>
        </p:nvSpPr>
        <p:spPr>
          <a:xfrm>
            <a:off x="3194582" y="4575522"/>
            <a:ext cx="902192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/>
            </a:lvl1pPr>
          </a:lstStyle>
          <a:p>
            <a:r>
              <a:t>Meta Reports Third Quarter 2022 Results</a:t>
            </a:r>
          </a:p>
        </p:txBody>
      </p:sp>
      <p:grpSp>
        <p:nvGrpSpPr>
          <p:cNvPr id="285" name="Gruppieren"/>
          <p:cNvGrpSpPr/>
          <p:nvPr/>
        </p:nvGrpSpPr>
        <p:grpSpPr>
          <a:xfrm>
            <a:off x="3194763" y="5271782"/>
            <a:ext cx="17994474" cy="3172436"/>
            <a:chOff x="0" y="0"/>
            <a:chExt cx="17994472" cy="3172435"/>
          </a:xfrm>
        </p:grpSpPr>
        <p:pic>
          <p:nvPicPr>
            <p:cNvPr id="280" name="eingesetzter-Film.png" descr="eingesetzter-Fil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7994473" cy="31724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1" name="Rechteck"/>
            <p:cNvSpPr/>
            <p:nvPr/>
          </p:nvSpPr>
          <p:spPr>
            <a:xfrm>
              <a:off x="421525" y="1607248"/>
              <a:ext cx="1964353" cy="473391"/>
            </a:xfrm>
            <a:prstGeom prst="rect">
              <a:avLst/>
            </a:prstGeom>
            <a:solidFill>
              <a:srgbClr val="E43BD5">
                <a:alpha val="5527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E43BD5">
                      <a:alpha val="54917"/>
                    </a:srgbClr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2" name="Rechteck"/>
            <p:cNvSpPr/>
            <p:nvPr/>
          </p:nvSpPr>
          <p:spPr>
            <a:xfrm>
              <a:off x="13812380" y="1607248"/>
              <a:ext cx="1832095" cy="473391"/>
            </a:xfrm>
            <a:prstGeom prst="rect">
              <a:avLst/>
            </a:prstGeom>
            <a:solidFill>
              <a:srgbClr val="E43BD5">
                <a:alpha val="5527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E43BD5">
                      <a:alpha val="54917"/>
                    </a:srgbClr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3" name="Rechteck"/>
            <p:cNvSpPr/>
            <p:nvPr/>
          </p:nvSpPr>
          <p:spPr>
            <a:xfrm>
              <a:off x="421525" y="2127663"/>
              <a:ext cx="2179272" cy="473392"/>
            </a:xfrm>
            <a:prstGeom prst="rect">
              <a:avLst/>
            </a:prstGeom>
            <a:solidFill>
              <a:srgbClr val="00FCFF">
                <a:alpha val="4928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E43BD5">
                      <a:alpha val="54917"/>
                    </a:srgbClr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4" name="Rechteck"/>
            <p:cNvSpPr/>
            <p:nvPr/>
          </p:nvSpPr>
          <p:spPr>
            <a:xfrm>
              <a:off x="14829240" y="2127663"/>
              <a:ext cx="843264" cy="473392"/>
            </a:xfrm>
            <a:prstGeom prst="rect">
              <a:avLst/>
            </a:prstGeom>
            <a:solidFill>
              <a:srgbClr val="00FCFF">
                <a:alpha val="4928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E43BD5">
                      <a:alpha val="54917"/>
                    </a:srgbClr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86" name="Rechteck"/>
          <p:cNvSpPr/>
          <p:nvPr/>
        </p:nvSpPr>
        <p:spPr>
          <a:xfrm>
            <a:off x="2068032" y="4447564"/>
            <a:ext cx="19795185" cy="5430631"/>
          </a:xfrm>
          <a:prstGeom prst="rect">
            <a:avLst/>
          </a:prstGeom>
          <a:solidFill>
            <a:srgbClr val="000000">
              <a:alpha val="6601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88" name="/ Social Media Geschäftsmodell"/>
          <p:cNvSpPr txBox="1"/>
          <p:nvPr/>
        </p:nvSpPr>
        <p:spPr>
          <a:xfrm>
            <a:off x="778234" y="631002"/>
            <a:ext cx="4909821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Geschäftsmodell</a:t>
            </a:r>
          </a:p>
        </p:txBody>
      </p:sp>
      <p:sp>
        <p:nvSpPr>
          <p:cNvPr id="289" name="Einnahmequellen Meta"/>
          <p:cNvSpPr txBox="1"/>
          <p:nvPr/>
        </p:nvSpPr>
        <p:spPr>
          <a:xfrm>
            <a:off x="8769987" y="2439541"/>
            <a:ext cx="6844026" cy="8205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/>
            </a:lvl1pPr>
          </a:lstStyle>
          <a:p>
            <a:r>
              <a:t>Einnahmequellen Meta</a:t>
            </a:r>
          </a:p>
        </p:txBody>
      </p:sp>
      <p:sp>
        <p:nvSpPr>
          <p:cNvPr id="290" name="Werbung"/>
          <p:cNvSpPr txBox="1"/>
          <p:nvPr/>
        </p:nvSpPr>
        <p:spPr>
          <a:xfrm>
            <a:off x="10139731" y="10727753"/>
            <a:ext cx="2015100" cy="56044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000" b="1"/>
            </a:lvl1pPr>
          </a:lstStyle>
          <a:p>
            <a:r>
              <a:t>Werbung</a:t>
            </a:r>
          </a:p>
        </p:txBody>
      </p:sp>
      <p:sp>
        <p:nvSpPr>
          <p:cNvPr id="291" name="Sonstiges"/>
          <p:cNvSpPr txBox="1"/>
          <p:nvPr/>
        </p:nvSpPr>
        <p:spPr>
          <a:xfrm>
            <a:off x="12823711" y="10727753"/>
            <a:ext cx="2015099" cy="56044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000" b="1"/>
            </a:lvl1pPr>
          </a:lstStyle>
          <a:p>
            <a:r>
              <a:t>Sonstiges</a:t>
            </a:r>
          </a:p>
        </p:txBody>
      </p:sp>
      <p:sp>
        <p:nvSpPr>
          <p:cNvPr id="292" name="Meta Platforms Inc. (26.10.2022). Meta Reports Third Quarter 2022 Results (Finanzbericht). https://s21.q4cdn.com/399680738/ files/doc_financials/2022/q3/Meta-09.30.2022-Exhibit-99.1-FINAL.pdf"/>
          <p:cNvSpPr txBox="1"/>
          <p:nvPr/>
        </p:nvSpPr>
        <p:spPr>
          <a:xfrm>
            <a:off x="14566562" y="12836867"/>
            <a:ext cx="9488914" cy="1480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lnSpc>
                <a:spcPts val="2700"/>
              </a:lnSpc>
              <a:spcBef>
                <a:spcPts val="0"/>
              </a:spcBef>
              <a:defRPr sz="1400">
                <a:solidFill>
                  <a:srgbClr val="A9A9A9"/>
                </a:solidFill>
              </a:defRPr>
            </a:pPr>
            <a:r>
              <a:t>Meta Platforms Inc. (26.10.2022). Meta Reports Third Quarter 2022 Results (Finanzbericht). https://s21.q4cdn.com/399680738/ files/doc_financials/2022/q3/Meta-09.30.2022-Exhibit-99.1-FINAL.pdf </a:t>
            </a:r>
          </a:p>
          <a:p>
            <a:pPr algn="r" defTabSz="457200">
              <a:lnSpc>
                <a:spcPct val="100000"/>
              </a:lnSpc>
              <a:spcBef>
                <a:spcPts val="0"/>
              </a:spcBef>
              <a:defRPr sz="1400">
                <a:solidFill>
                  <a:srgbClr val="A9A9A9"/>
                </a:solidFill>
              </a:defRPr>
            </a:pPr>
            <a:endParaRPr/>
          </a:p>
        </p:txBody>
      </p:sp>
      <p:pic>
        <p:nvPicPr>
          <p:cNvPr id="293" name="meta-einnahmen.png" descr="meta-einnahmen.png"/>
          <p:cNvPicPr>
            <a:picLocks noChangeAspect="1"/>
          </p:cNvPicPr>
          <p:nvPr/>
        </p:nvPicPr>
        <p:blipFill>
          <a:blip r:embed="rId3"/>
          <a:srcRect t="12161"/>
          <a:stretch>
            <a:fillRect/>
          </a:stretch>
        </p:blipFill>
        <p:spPr>
          <a:xfrm>
            <a:off x="4119448" y="3193265"/>
            <a:ext cx="16145104" cy="8507301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hteck"/>
          <p:cNvSpPr/>
          <p:nvPr/>
        </p:nvSpPr>
        <p:spPr>
          <a:xfrm>
            <a:off x="2068032" y="4447564"/>
            <a:ext cx="19795185" cy="5430631"/>
          </a:xfrm>
          <a:prstGeom prst="rect">
            <a:avLst/>
          </a:prstGeom>
          <a:solidFill>
            <a:srgbClr val="000000">
              <a:alpha val="6601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7" name="Alphabet Announces Third Quarter 2022 Results"/>
          <p:cNvSpPr txBox="1"/>
          <p:nvPr/>
        </p:nvSpPr>
        <p:spPr>
          <a:xfrm>
            <a:off x="3194582" y="4575522"/>
            <a:ext cx="1058006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/>
            </a:lvl1pPr>
          </a:lstStyle>
          <a:p>
            <a:r>
              <a:t>Alphabet Announces Third Quarter 2022 Results</a:t>
            </a:r>
          </a:p>
        </p:txBody>
      </p:sp>
      <p:sp>
        <p:nvSpPr>
          <p:cNvPr id="29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99" name="/ Social Media Geschäftsmodell"/>
          <p:cNvSpPr txBox="1"/>
          <p:nvPr/>
        </p:nvSpPr>
        <p:spPr>
          <a:xfrm>
            <a:off x="778234" y="631002"/>
            <a:ext cx="4909821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Geschäftsmodell</a:t>
            </a:r>
          </a:p>
        </p:txBody>
      </p:sp>
      <p:sp>
        <p:nvSpPr>
          <p:cNvPr id="300" name="Alphabet Inc. (25.10.2022). Alphabet Announces Third Quarter 2022 Results (Finanzbericht). https://abc.xyz/assets/b1/d0/c66d744443e698fd63a3ae81e12a/2022q3-alphabet-earnings-release.pdf"/>
          <p:cNvSpPr txBox="1"/>
          <p:nvPr/>
        </p:nvSpPr>
        <p:spPr>
          <a:xfrm>
            <a:off x="14566562" y="12811467"/>
            <a:ext cx="9488914" cy="1531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lnSpc>
                <a:spcPts val="2700"/>
              </a:lnSpc>
              <a:spcBef>
                <a:spcPts val="0"/>
              </a:spcBef>
              <a:defRPr sz="1400">
                <a:solidFill>
                  <a:srgbClr val="A9A9A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Alphabet Inc. (25.10.2022). Alphabet Announces Third Quarter 2022 Results (Finanzbericht). https://abc.xyz/assets/b1/d0/c66d744443e698fd63a3ae81e12a/2022q3-alphabet-earnings-release.pdf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algn="r" defTabSz="457200">
              <a:lnSpc>
                <a:spcPct val="100000"/>
              </a:lnSpc>
              <a:spcBef>
                <a:spcPts val="0"/>
              </a:spcBef>
              <a:defRPr sz="1400">
                <a:solidFill>
                  <a:srgbClr val="A9A9A9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301" name="eingesetzter-Film.png" descr="eingesetzter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62" y="5182686"/>
            <a:ext cx="17989076" cy="3960387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Rechteck"/>
          <p:cNvSpPr/>
          <p:nvPr/>
        </p:nvSpPr>
        <p:spPr>
          <a:xfrm>
            <a:off x="4169102" y="7702092"/>
            <a:ext cx="2934024" cy="374600"/>
          </a:xfrm>
          <a:prstGeom prst="rect">
            <a:avLst/>
          </a:prstGeom>
          <a:solidFill>
            <a:srgbClr val="E43BD5">
              <a:alpha val="5527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E43BD5">
                    <a:alpha val="5491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" name="Rechteck"/>
          <p:cNvSpPr/>
          <p:nvPr/>
        </p:nvSpPr>
        <p:spPr>
          <a:xfrm>
            <a:off x="19547129" y="7702092"/>
            <a:ext cx="1233121" cy="374600"/>
          </a:xfrm>
          <a:prstGeom prst="rect">
            <a:avLst/>
          </a:prstGeom>
          <a:solidFill>
            <a:srgbClr val="E43BD5">
              <a:alpha val="5527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E43BD5">
                    <a:alpha val="5491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hteck"/>
          <p:cNvSpPr/>
          <p:nvPr/>
        </p:nvSpPr>
        <p:spPr>
          <a:xfrm>
            <a:off x="2068032" y="4447564"/>
            <a:ext cx="19795185" cy="5430631"/>
          </a:xfrm>
          <a:prstGeom prst="rect">
            <a:avLst/>
          </a:prstGeom>
          <a:solidFill>
            <a:srgbClr val="000000">
              <a:alpha val="6601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7" name="Alphabet Announces Third Quarter 2022 Results"/>
          <p:cNvSpPr txBox="1"/>
          <p:nvPr/>
        </p:nvSpPr>
        <p:spPr>
          <a:xfrm>
            <a:off x="3194582" y="4575522"/>
            <a:ext cx="1058006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/>
            </a:lvl1pPr>
          </a:lstStyle>
          <a:p>
            <a:r>
              <a:t>Alphabet Announces Third Quarter 2022 Results</a:t>
            </a:r>
          </a:p>
        </p:txBody>
      </p:sp>
      <p:sp>
        <p:nvSpPr>
          <p:cNvPr id="30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309" name="/ Social Media Geschäftsmodell"/>
          <p:cNvSpPr txBox="1"/>
          <p:nvPr/>
        </p:nvSpPr>
        <p:spPr>
          <a:xfrm>
            <a:off x="778234" y="631002"/>
            <a:ext cx="4909821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Geschäftsmodell</a:t>
            </a:r>
          </a:p>
        </p:txBody>
      </p:sp>
      <p:pic>
        <p:nvPicPr>
          <p:cNvPr id="310" name="eingesetzter-Film.png" descr="eingesetzter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62" y="5182686"/>
            <a:ext cx="17989076" cy="3960387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Rechteck"/>
          <p:cNvSpPr/>
          <p:nvPr/>
        </p:nvSpPr>
        <p:spPr>
          <a:xfrm>
            <a:off x="4169102" y="7702092"/>
            <a:ext cx="2934024" cy="374600"/>
          </a:xfrm>
          <a:prstGeom prst="rect">
            <a:avLst/>
          </a:prstGeom>
          <a:solidFill>
            <a:srgbClr val="E43BD5">
              <a:alpha val="5527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E43BD5">
                    <a:alpha val="5491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2" name="Rechteck"/>
          <p:cNvSpPr/>
          <p:nvPr/>
        </p:nvSpPr>
        <p:spPr>
          <a:xfrm>
            <a:off x="19547129" y="7702092"/>
            <a:ext cx="1233121" cy="374600"/>
          </a:xfrm>
          <a:prstGeom prst="rect">
            <a:avLst/>
          </a:prstGeom>
          <a:solidFill>
            <a:srgbClr val="E43BD5">
              <a:alpha val="5527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E43BD5">
                    <a:alpha val="5491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3" name="Rechteck"/>
          <p:cNvSpPr/>
          <p:nvPr/>
        </p:nvSpPr>
        <p:spPr>
          <a:xfrm>
            <a:off x="3761827" y="8216143"/>
            <a:ext cx="2179272" cy="374600"/>
          </a:xfrm>
          <a:prstGeom prst="rect">
            <a:avLst/>
          </a:prstGeom>
          <a:solidFill>
            <a:srgbClr val="00FCFF">
              <a:alpha val="4928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E43BD5">
                    <a:alpha val="5491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4" name="Rechteck"/>
          <p:cNvSpPr/>
          <p:nvPr/>
        </p:nvSpPr>
        <p:spPr>
          <a:xfrm>
            <a:off x="19782987" y="8190743"/>
            <a:ext cx="1004684" cy="374600"/>
          </a:xfrm>
          <a:prstGeom prst="rect">
            <a:avLst/>
          </a:prstGeom>
          <a:solidFill>
            <a:srgbClr val="00FCFF">
              <a:alpha val="4928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E43BD5">
                    <a:alpha val="5491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" name="Alphabet Inc. (25.10.2022). Alphabet Announces Third Quarter 2022 Results (Finanzbericht). https://abc.xyz/assets/b1/d0/c66d744443e698fd63a3ae81e12a/2022q3-alphabet-earnings-release.pdf"/>
          <p:cNvSpPr txBox="1"/>
          <p:nvPr/>
        </p:nvSpPr>
        <p:spPr>
          <a:xfrm>
            <a:off x="14566562" y="12811467"/>
            <a:ext cx="9488914" cy="1531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lnSpc>
                <a:spcPts val="2700"/>
              </a:lnSpc>
              <a:spcBef>
                <a:spcPts val="0"/>
              </a:spcBef>
              <a:defRPr sz="1400">
                <a:solidFill>
                  <a:srgbClr val="A9A9A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Alphabet Inc. (25.10.2022). Alphabet Announces Third Quarter 2022 Results (Finanzbericht). https://abc.xyz/assets/b1/d0/c66d744443e698fd63a3ae81e12a/2022q3-alphabet-earnings-release.pdf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algn="r" defTabSz="457200">
              <a:lnSpc>
                <a:spcPct val="100000"/>
              </a:lnSpc>
              <a:spcBef>
                <a:spcPts val="0"/>
              </a:spcBef>
              <a:defRPr sz="1400">
                <a:solidFill>
                  <a:srgbClr val="A9A9A9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316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hteck"/>
          <p:cNvSpPr/>
          <p:nvPr/>
        </p:nvSpPr>
        <p:spPr>
          <a:xfrm>
            <a:off x="2068032" y="4447564"/>
            <a:ext cx="19795185" cy="5430631"/>
          </a:xfrm>
          <a:prstGeom prst="rect">
            <a:avLst/>
          </a:prstGeom>
          <a:solidFill>
            <a:srgbClr val="000000">
              <a:alpha val="6601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9" name="Alphabet Announces Third Quarter 2022 Results"/>
          <p:cNvSpPr txBox="1"/>
          <p:nvPr/>
        </p:nvSpPr>
        <p:spPr>
          <a:xfrm>
            <a:off x="3194582" y="4575522"/>
            <a:ext cx="1058006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/>
            </a:lvl1pPr>
          </a:lstStyle>
          <a:p>
            <a:r>
              <a:t>Alphabet Announces Third Quarter 2022 Results</a:t>
            </a:r>
          </a:p>
        </p:txBody>
      </p:sp>
      <p:sp>
        <p:nvSpPr>
          <p:cNvPr id="32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321" name="/ Social Media Geschäftsmodell"/>
          <p:cNvSpPr txBox="1"/>
          <p:nvPr/>
        </p:nvSpPr>
        <p:spPr>
          <a:xfrm>
            <a:off x="778234" y="631002"/>
            <a:ext cx="4909821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Geschäftsmodell</a:t>
            </a:r>
          </a:p>
        </p:txBody>
      </p:sp>
      <p:pic>
        <p:nvPicPr>
          <p:cNvPr id="322" name="eingesetzter-Film.png" descr="eingesetzter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62" y="5182686"/>
            <a:ext cx="17989076" cy="3960387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Rechteck"/>
          <p:cNvSpPr/>
          <p:nvPr/>
        </p:nvSpPr>
        <p:spPr>
          <a:xfrm>
            <a:off x="4169102" y="7702092"/>
            <a:ext cx="2934024" cy="374600"/>
          </a:xfrm>
          <a:prstGeom prst="rect">
            <a:avLst/>
          </a:prstGeom>
          <a:solidFill>
            <a:srgbClr val="E43BD5">
              <a:alpha val="5527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E43BD5">
                    <a:alpha val="5491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4" name="Rechteck"/>
          <p:cNvSpPr/>
          <p:nvPr/>
        </p:nvSpPr>
        <p:spPr>
          <a:xfrm>
            <a:off x="19547129" y="7702092"/>
            <a:ext cx="1233121" cy="374600"/>
          </a:xfrm>
          <a:prstGeom prst="rect">
            <a:avLst/>
          </a:prstGeom>
          <a:solidFill>
            <a:srgbClr val="E43BD5">
              <a:alpha val="5527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E43BD5">
                    <a:alpha val="5491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5" name="Rechteck"/>
          <p:cNvSpPr/>
          <p:nvPr/>
        </p:nvSpPr>
        <p:spPr>
          <a:xfrm>
            <a:off x="3761827" y="8216143"/>
            <a:ext cx="2179272" cy="374600"/>
          </a:xfrm>
          <a:prstGeom prst="rect">
            <a:avLst/>
          </a:prstGeom>
          <a:solidFill>
            <a:srgbClr val="00FCFF">
              <a:alpha val="4928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E43BD5">
                    <a:alpha val="5491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6" name="Rechteck"/>
          <p:cNvSpPr/>
          <p:nvPr/>
        </p:nvSpPr>
        <p:spPr>
          <a:xfrm>
            <a:off x="19782987" y="8190743"/>
            <a:ext cx="1004684" cy="374600"/>
          </a:xfrm>
          <a:prstGeom prst="rect">
            <a:avLst/>
          </a:prstGeom>
          <a:solidFill>
            <a:srgbClr val="00FCFF">
              <a:alpha val="4928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E43BD5">
                    <a:alpha val="5491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7" name="Alphabet Inc. (25.10.2022). Alphabet Announces Third Quarter 2022 Results (Finanzbericht). https://abc.xyz/assets/b1/d0/c66d744443e698fd63a3ae81e12a/2022q3-alphabet-earnings-release.pdf"/>
          <p:cNvSpPr txBox="1"/>
          <p:nvPr/>
        </p:nvSpPr>
        <p:spPr>
          <a:xfrm>
            <a:off x="14566562" y="12811467"/>
            <a:ext cx="9488914" cy="1531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lnSpc>
                <a:spcPts val="2700"/>
              </a:lnSpc>
              <a:spcBef>
                <a:spcPts val="0"/>
              </a:spcBef>
              <a:defRPr sz="1400">
                <a:solidFill>
                  <a:srgbClr val="A9A9A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Alphabet Inc. (25.10.2022). Alphabet Announces Third Quarter 2022 Results (Finanzbericht). https://abc.xyz/assets/b1/d0/c66d744443e698fd63a3ae81e12a/2022q3-alphabet-earnings-release.pdf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algn="r" defTabSz="457200">
              <a:lnSpc>
                <a:spcPct val="100000"/>
              </a:lnSpc>
              <a:spcBef>
                <a:spcPts val="0"/>
              </a:spcBef>
              <a:defRPr sz="1400">
                <a:solidFill>
                  <a:srgbClr val="A9A9A9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328" name="Rechteck"/>
          <p:cNvSpPr/>
          <p:nvPr/>
        </p:nvSpPr>
        <p:spPr>
          <a:xfrm>
            <a:off x="2068032" y="4447564"/>
            <a:ext cx="19795185" cy="5430631"/>
          </a:xfrm>
          <a:prstGeom prst="rect">
            <a:avLst/>
          </a:prstGeom>
          <a:solidFill>
            <a:srgbClr val="000000">
              <a:alpha val="6601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35" name="Gruppieren"/>
          <p:cNvGrpSpPr/>
          <p:nvPr/>
        </p:nvGrpSpPr>
        <p:grpSpPr>
          <a:xfrm>
            <a:off x="2875509" y="2605681"/>
            <a:ext cx="18632982" cy="10567423"/>
            <a:chOff x="0" y="0"/>
            <a:chExt cx="18632980" cy="10567422"/>
          </a:xfrm>
        </p:grpSpPr>
        <p:sp>
          <p:nvSpPr>
            <p:cNvPr id="329" name="Einnahmequellen Alphabet"/>
            <p:cNvSpPr txBox="1"/>
            <p:nvPr/>
          </p:nvSpPr>
          <p:spPr>
            <a:xfrm>
              <a:off x="5405778" y="-1"/>
              <a:ext cx="8121679" cy="82051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t>Einnahmequellen Alphabet</a:t>
              </a:r>
            </a:p>
          </p:txBody>
        </p:sp>
        <p:sp>
          <p:nvSpPr>
            <p:cNvPr id="330" name="Werbung (Google Suche)"/>
            <p:cNvSpPr txBox="1"/>
            <p:nvPr/>
          </p:nvSpPr>
          <p:spPr>
            <a:xfrm>
              <a:off x="2291559" y="8599810"/>
              <a:ext cx="4795803" cy="56044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3000" b="1"/>
              </a:pPr>
              <a:r>
                <a:t>Werbung </a:t>
              </a:r>
              <a:r>
                <a:rPr sz="1800" b="0"/>
                <a:t>(Google Suche)</a:t>
              </a:r>
            </a:p>
          </p:txBody>
        </p:sp>
        <p:sp>
          <p:nvSpPr>
            <p:cNvPr id="331" name="Sonstiges"/>
            <p:cNvSpPr txBox="1"/>
            <p:nvPr/>
          </p:nvSpPr>
          <p:spPr>
            <a:xfrm>
              <a:off x="2863928" y="9392848"/>
              <a:ext cx="2015100" cy="56044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3000" b="1"/>
              </a:lvl1pPr>
            </a:lstStyle>
            <a:p>
              <a:r>
                <a:t>Sonstiges</a:t>
              </a:r>
            </a:p>
          </p:txBody>
        </p:sp>
        <p:sp>
          <p:nvSpPr>
            <p:cNvPr id="332" name="Werbung (YouTube)"/>
            <p:cNvSpPr txBox="1"/>
            <p:nvPr/>
          </p:nvSpPr>
          <p:spPr>
            <a:xfrm>
              <a:off x="7927750" y="8574410"/>
              <a:ext cx="3077736" cy="56044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3000" b="1"/>
              </a:pPr>
              <a:r>
                <a:t>Werbung </a:t>
              </a:r>
              <a:r>
                <a:rPr sz="1800" b="0"/>
                <a:t>(YouTube)</a:t>
              </a:r>
            </a:p>
          </p:txBody>
        </p:sp>
        <p:sp>
          <p:nvSpPr>
            <p:cNvPr id="333" name="Werbung (Google Network)"/>
            <p:cNvSpPr txBox="1"/>
            <p:nvPr/>
          </p:nvSpPr>
          <p:spPr>
            <a:xfrm>
              <a:off x="13052764" y="8574411"/>
              <a:ext cx="3798484" cy="56044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3000" b="1"/>
              </a:pPr>
              <a:r>
                <a:t>Werbung </a:t>
              </a:r>
              <a:r>
                <a:rPr sz="1800" b="0"/>
                <a:t>(Google Network)</a:t>
              </a:r>
            </a:p>
          </p:txBody>
        </p:sp>
        <p:pic>
          <p:nvPicPr>
            <p:cNvPr id="334" name="alphabet-einnahmen.png" descr="alphabet-einnahmen.png"/>
            <p:cNvPicPr>
              <a:picLocks noChangeAspect="1"/>
            </p:cNvPicPr>
            <p:nvPr/>
          </p:nvPicPr>
          <p:blipFill>
            <a:blip r:embed="rId3"/>
            <a:srcRect t="10249"/>
            <a:stretch>
              <a:fillRect/>
            </a:stretch>
          </p:blipFill>
          <p:spPr>
            <a:xfrm>
              <a:off x="0" y="517291"/>
              <a:ext cx="18632981" cy="10050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6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eingesetzter-Film.png" descr="eingesetzter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62" y="5191676"/>
            <a:ext cx="17989076" cy="3802040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nap Inc. 2022 Annual Report"/>
          <p:cNvSpPr txBox="1"/>
          <p:nvPr/>
        </p:nvSpPr>
        <p:spPr>
          <a:xfrm>
            <a:off x="3194582" y="4575522"/>
            <a:ext cx="654161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/>
            </a:lvl1pPr>
          </a:lstStyle>
          <a:p>
            <a:r>
              <a:t>Snap Inc. 2022 Annual Report</a:t>
            </a:r>
          </a:p>
        </p:txBody>
      </p:sp>
      <p:sp>
        <p:nvSpPr>
          <p:cNvPr id="3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341" name="/ Social Media Geschäftsmodell"/>
          <p:cNvSpPr txBox="1"/>
          <p:nvPr/>
        </p:nvSpPr>
        <p:spPr>
          <a:xfrm>
            <a:off x="778234" y="631002"/>
            <a:ext cx="4909821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Geschäftsmodell</a:t>
            </a:r>
          </a:p>
        </p:txBody>
      </p:sp>
      <p:sp>
        <p:nvSpPr>
          <p:cNvPr id="342" name="Rechteck"/>
          <p:cNvSpPr/>
          <p:nvPr/>
        </p:nvSpPr>
        <p:spPr>
          <a:xfrm>
            <a:off x="4513996" y="6001498"/>
            <a:ext cx="13034386" cy="374600"/>
          </a:xfrm>
          <a:prstGeom prst="rect">
            <a:avLst/>
          </a:prstGeom>
          <a:solidFill>
            <a:srgbClr val="E43BD5">
              <a:alpha val="5527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E43BD5">
                    <a:alpha val="5491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" name="Snap Inc. (31.01.2023). 2022 Annual Report (Finanzbericht). https://investor.snap.com/financials/Annual-Report/default.aspx"/>
          <p:cNvSpPr txBox="1"/>
          <p:nvPr/>
        </p:nvSpPr>
        <p:spPr>
          <a:xfrm>
            <a:off x="13970731" y="13080999"/>
            <a:ext cx="10284336" cy="127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2700"/>
              </a:lnSpc>
              <a:spcBef>
                <a:spcPts val="0"/>
              </a:spcBef>
              <a:defRPr sz="1400">
                <a:solidFill>
                  <a:srgbClr val="A9A9A9"/>
                </a:solidFill>
              </a:defRPr>
            </a:pPr>
            <a:r>
              <a:t>Snap Inc. (31.01.2023). 2022 Annual Report (Finanzbericht). https://investor.snap.com/financials/Annual-Report/default.aspx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400">
                <a:solidFill>
                  <a:srgbClr val="6C6C6C"/>
                </a:solidFill>
              </a:defRPr>
            </a:pPr>
            <a:endParaRPr/>
          </a:p>
        </p:txBody>
      </p:sp>
      <p:sp>
        <p:nvSpPr>
          <p:cNvPr id="344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3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tellt euch vor, ihr seid der Konzern Meta und eure Investoren fordern, dass ihr eure (Werbe-)Einnahmen vergrößert. Welche Möglichkeiten gibt es dafür?…"/>
          <p:cNvSpPr txBox="1"/>
          <p:nvPr/>
        </p:nvSpPr>
        <p:spPr>
          <a:xfrm>
            <a:off x="4332820" y="5972849"/>
            <a:ext cx="15718360" cy="3365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400"/>
              </a:lnSpc>
              <a:spcBef>
                <a:spcPts val="0"/>
              </a:spcBef>
              <a:defRPr sz="3600">
                <a:solidFill>
                  <a:srgbClr val="000000"/>
                </a:solidFill>
              </a:defRPr>
            </a:pPr>
            <a:r>
              <a:t>Stellt euch vor, ihr seid der Konzern Meta und eure Investoren fordern, dass ihr eure (Werbe-)Einnahmen vergrößert. Welche Möglichkeiten gibt es dafür?</a:t>
            </a:r>
          </a:p>
          <a:p>
            <a:pPr defTabSz="457200">
              <a:lnSpc>
                <a:spcPts val="5400"/>
              </a:lnSpc>
              <a:spcBef>
                <a:spcPts val="0"/>
              </a:spcBef>
              <a:defRPr sz="3600">
                <a:solidFill>
                  <a:srgbClr val="000000"/>
                </a:solidFill>
              </a:defRPr>
            </a:pPr>
            <a:endParaRPr/>
          </a:p>
          <a:p>
            <a:pPr defTabSz="457200">
              <a:lnSpc>
                <a:spcPts val="5400"/>
              </a:lnSpc>
              <a:spcBef>
                <a:spcPts val="0"/>
              </a:spcBef>
              <a:defRPr sz="3600">
                <a:solidFill>
                  <a:srgbClr val="000000"/>
                </a:solidFill>
              </a:defRPr>
            </a:pPr>
            <a:r>
              <a:t>Zusatz: Wenn ihr zu viel Geld für Werbeplätze auf eurer Plattform verlangt, wollen weniger Firmen bei euch Werbung schalten. Wenn ihr zu viel Werbung anzeigt, verliert ihr Nutzer*innen</a:t>
            </a:r>
          </a:p>
        </p:txBody>
      </p:sp>
      <p:sp>
        <p:nvSpPr>
          <p:cNvPr id="34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348" name="Gruppenarbeit"/>
          <p:cNvSpPr txBox="1"/>
          <p:nvPr/>
        </p:nvSpPr>
        <p:spPr>
          <a:xfrm>
            <a:off x="4369158" y="4377752"/>
            <a:ext cx="4313225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Gruppenarbeit</a:t>
            </a:r>
          </a:p>
        </p:txBody>
      </p:sp>
      <p:sp>
        <p:nvSpPr>
          <p:cNvPr id="349" name="10 min"/>
          <p:cNvSpPr txBox="1"/>
          <p:nvPr/>
        </p:nvSpPr>
        <p:spPr>
          <a:xfrm>
            <a:off x="18336155" y="4527661"/>
            <a:ext cx="125748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000000"/>
                </a:solidFill>
                <a:latin typeface="Roboto Mono Regular Regular"/>
                <a:ea typeface="Roboto Mono Regular Regular"/>
                <a:cs typeface="Roboto Mono Regular Regular"/>
                <a:sym typeface="Roboto Mono Regular Regular"/>
              </a:defRPr>
            </a:lvl1pPr>
          </a:lstStyle>
          <a:p>
            <a:r>
              <a:t>10 min</a:t>
            </a:r>
          </a:p>
        </p:txBody>
      </p:sp>
      <p:pic>
        <p:nvPicPr>
          <p:cNvPr id="350" name="Duration_Icon.png" descr="Duration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604" y="4426001"/>
            <a:ext cx="724022" cy="724021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(3 - 4 Personen)"/>
          <p:cNvSpPr txBox="1"/>
          <p:nvPr/>
        </p:nvSpPr>
        <p:spPr>
          <a:xfrm>
            <a:off x="9113881" y="4527661"/>
            <a:ext cx="319831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4000"/>
              </a:lnSpc>
              <a:spcBef>
                <a:spcPts val="0"/>
              </a:spcBef>
              <a:defRPr sz="2500">
                <a:solidFill>
                  <a:srgbClr val="000000"/>
                </a:solidFill>
                <a:latin typeface="Roboto Mono Regular Regular"/>
                <a:ea typeface="Roboto Mono Regular Regular"/>
                <a:cs typeface="Roboto Mono Regular Regular"/>
                <a:sym typeface="Roboto Mono Regular Regular"/>
              </a:defRPr>
            </a:lvl1pPr>
          </a:lstStyle>
          <a:p>
            <a:r>
              <a:t>(3 - 4 Personen) </a:t>
            </a:r>
          </a:p>
        </p:txBody>
      </p:sp>
      <p:sp>
        <p:nvSpPr>
          <p:cNvPr id="352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355" name="PAUSE"/>
          <p:cNvSpPr txBox="1">
            <a:spLocks noGrp="1"/>
          </p:cNvSpPr>
          <p:nvPr>
            <p:ph type="title"/>
          </p:nvPr>
        </p:nvSpPr>
        <p:spPr>
          <a:xfrm>
            <a:off x="7665056" y="4800906"/>
            <a:ext cx="9942460" cy="3472789"/>
          </a:xfrm>
          <a:prstGeom prst="rect">
            <a:avLst/>
          </a:prstGeom>
        </p:spPr>
        <p:txBody>
          <a:bodyPr/>
          <a:lstStyle>
            <a:lvl1pPr>
              <a:defRPr sz="21800" spc="-436">
                <a:solidFill>
                  <a:srgbClr val="000000"/>
                </a:solidFill>
              </a:defRPr>
            </a:lvl1pPr>
          </a:lstStyle>
          <a:p>
            <a:r>
              <a:rPr dirty="0"/>
              <a:t>PAUSE</a:t>
            </a:r>
          </a:p>
        </p:txBody>
      </p:sp>
      <p:sp>
        <p:nvSpPr>
          <p:cNvPr id="356" name="5 min"/>
          <p:cNvSpPr txBox="1"/>
          <p:nvPr/>
        </p:nvSpPr>
        <p:spPr>
          <a:xfrm>
            <a:off x="12141797" y="8292733"/>
            <a:ext cx="106695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000000"/>
                </a:solidFill>
                <a:latin typeface="Roboto Mono Regular Regular"/>
                <a:ea typeface="Roboto Mono Regular Regular"/>
                <a:cs typeface="Roboto Mono Regular Regular"/>
                <a:sym typeface="Roboto Mono Regular Regular"/>
              </a:defRPr>
            </a:lvl1pPr>
          </a:lstStyle>
          <a:p>
            <a:r>
              <a:t>5 min</a:t>
            </a:r>
          </a:p>
        </p:txBody>
      </p:sp>
      <p:pic>
        <p:nvPicPr>
          <p:cNvPr id="357" name="Duration_Icon.png" descr="Duration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247" y="8191072"/>
            <a:ext cx="724021" cy="724022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6C6C6C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3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hteck"/>
          <p:cNvSpPr/>
          <p:nvPr/>
        </p:nvSpPr>
        <p:spPr>
          <a:xfrm>
            <a:off x="-97423" y="-135482"/>
            <a:ext cx="24578846" cy="13986964"/>
          </a:xfrm>
          <a:prstGeom prst="rect">
            <a:avLst/>
          </a:prstGeom>
          <a:solidFill>
            <a:srgbClr val="000000">
              <a:alpha val="596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" name="Stellt euch vor, ihr seid der Konzern Meta und eure Investoren fordern, dass ihr eure (Werbe-)Einnahmen vergrößert. Welche Möglichkeiten gibt es dafür?…"/>
          <p:cNvSpPr txBox="1"/>
          <p:nvPr/>
        </p:nvSpPr>
        <p:spPr>
          <a:xfrm>
            <a:off x="4332820" y="5972849"/>
            <a:ext cx="15718360" cy="3365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400"/>
              </a:lnSpc>
              <a:spcBef>
                <a:spcPts val="0"/>
              </a:spcBef>
              <a:defRPr sz="3600">
                <a:solidFill>
                  <a:srgbClr val="000000"/>
                </a:solidFill>
              </a:defRPr>
            </a:pPr>
            <a:r>
              <a:t>Stellt euch vor, ihr seid der Konzern Meta und eure Investoren fordern, dass ihr eure (Werbe-)Einnahmen vergrößert. Welche Möglichkeiten gibt es dafür?</a:t>
            </a:r>
          </a:p>
          <a:p>
            <a:pPr defTabSz="457200">
              <a:lnSpc>
                <a:spcPts val="5400"/>
              </a:lnSpc>
              <a:spcBef>
                <a:spcPts val="0"/>
              </a:spcBef>
              <a:defRPr sz="3600">
                <a:solidFill>
                  <a:srgbClr val="000000"/>
                </a:solidFill>
              </a:defRPr>
            </a:pPr>
            <a:endParaRPr/>
          </a:p>
          <a:p>
            <a:pPr defTabSz="457200">
              <a:lnSpc>
                <a:spcPts val="5400"/>
              </a:lnSpc>
              <a:spcBef>
                <a:spcPts val="0"/>
              </a:spcBef>
              <a:defRPr sz="3600">
                <a:solidFill>
                  <a:srgbClr val="000000"/>
                </a:solidFill>
              </a:defRPr>
            </a:pPr>
            <a:r>
              <a:t>Zusatz: Wenn ihr zu viel Geld für Werbeplätze auf eurer Plattform verlangt, wollen weniger Firmen bei euch Werbung schalten. Wenn ihr zu viel Werbung anzeigt, verliert ihr Nutzer*innen</a:t>
            </a:r>
          </a:p>
        </p:txBody>
      </p:sp>
      <p:sp>
        <p:nvSpPr>
          <p:cNvPr id="36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363" name="Gruppenarbeit"/>
          <p:cNvSpPr txBox="1"/>
          <p:nvPr/>
        </p:nvSpPr>
        <p:spPr>
          <a:xfrm>
            <a:off x="4369158" y="4377752"/>
            <a:ext cx="4313225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Gruppenarbeit</a:t>
            </a:r>
          </a:p>
        </p:txBody>
      </p:sp>
      <p:sp>
        <p:nvSpPr>
          <p:cNvPr id="364" name="10 min"/>
          <p:cNvSpPr txBox="1"/>
          <p:nvPr/>
        </p:nvSpPr>
        <p:spPr>
          <a:xfrm>
            <a:off x="18336155" y="4527661"/>
            <a:ext cx="125748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000000"/>
                </a:solidFill>
                <a:latin typeface="Roboto Mono Regular Regular"/>
                <a:ea typeface="Roboto Mono Regular Regular"/>
                <a:cs typeface="Roboto Mono Regular Regular"/>
                <a:sym typeface="Roboto Mono Regular Regular"/>
              </a:defRPr>
            </a:lvl1pPr>
          </a:lstStyle>
          <a:p>
            <a:r>
              <a:t>10 min</a:t>
            </a:r>
          </a:p>
        </p:txBody>
      </p:sp>
      <p:pic>
        <p:nvPicPr>
          <p:cNvPr id="365" name="Duration_Icon.png" descr="Duration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604" y="4426001"/>
            <a:ext cx="724022" cy="724021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(3 - 4 Personen)"/>
          <p:cNvSpPr txBox="1"/>
          <p:nvPr/>
        </p:nvSpPr>
        <p:spPr>
          <a:xfrm>
            <a:off x="9113881" y="4527661"/>
            <a:ext cx="319831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4000"/>
              </a:lnSpc>
              <a:spcBef>
                <a:spcPts val="0"/>
              </a:spcBef>
              <a:defRPr sz="2500">
                <a:solidFill>
                  <a:srgbClr val="000000"/>
                </a:solidFill>
                <a:latin typeface="Roboto Mono Regular Regular"/>
                <a:ea typeface="Roboto Mono Regular Regular"/>
                <a:cs typeface="Roboto Mono Regular Regular"/>
                <a:sym typeface="Roboto Mono Regular Regular"/>
              </a:defRPr>
            </a:lvl1pPr>
          </a:lstStyle>
          <a:p>
            <a:r>
              <a:t>(3 - 4 Personen) </a:t>
            </a:r>
          </a:p>
        </p:txBody>
      </p:sp>
      <p:sp>
        <p:nvSpPr>
          <p:cNvPr id="367" name="Was sind eure Ideen?"/>
          <p:cNvSpPr txBox="1"/>
          <p:nvPr/>
        </p:nvSpPr>
        <p:spPr>
          <a:xfrm>
            <a:off x="4452911" y="1703912"/>
            <a:ext cx="15478177" cy="1899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900" b="1"/>
            </a:lvl1pPr>
          </a:lstStyle>
          <a:p>
            <a:r>
              <a:t>Was sind eure Ideen?</a:t>
            </a:r>
          </a:p>
        </p:txBody>
      </p:sp>
      <p:sp>
        <p:nvSpPr>
          <p:cNvPr id="368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371" name="Es gibt verschiedene Wege Werbeeinahmen zu steigern"/>
          <p:cNvSpPr txBox="1"/>
          <p:nvPr/>
        </p:nvSpPr>
        <p:spPr>
          <a:xfrm>
            <a:off x="4907934" y="1898421"/>
            <a:ext cx="14682736" cy="268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11200"/>
              </a:lnSpc>
              <a:spcBef>
                <a:spcPts val="0"/>
              </a:spcBef>
              <a:defRPr sz="8500" b="1"/>
            </a:lvl1pPr>
          </a:lstStyle>
          <a:p>
            <a:r>
              <a:t>Es gibt verschiedene Wege Werbeeinahmen zu steigern </a:t>
            </a:r>
          </a:p>
        </p:txBody>
      </p:sp>
      <p:sp>
        <p:nvSpPr>
          <p:cNvPr id="372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377" name="Es gibt verschiedene Wege Werbeeinahmen zu steigern"/>
          <p:cNvSpPr txBox="1"/>
          <p:nvPr/>
        </p:nvSpPr>
        <p:spPr>
          <a:xfrm>
            <a:off x="4907934" y="1898421"/>
            <a:ext cx="14682736" cy="268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11200"/>
              </a:lnSpc>
              <a:spcBef>
                <a:spcPts val="0"/>
              </a:spcBef>
              <a:defRPr sz="8500" b="1"/>
            </a:lvl1pPr>
          </a:lstStyle>
          <a:p>
            <a:r>
              <a:t>Es gibt verschiedene Wege Werbeeinahmen zu steigern </a:t>
            </a:r>
          </a:p>
        </p:txBody>
      </p:sp>
      <p:sp>
        <p:nvSpPr>
          <p:cNvPr id="378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  <p:sp>
        <p:nvSpPr>
          <p:cNvPr id="2" name="Mehr Nutzer*innen…">
            <a:extLst>
              <a:ext uri="{FF2B5EF4-FFF2-40B4-BE49-F238E27FC236}">
                <a16:creationId xmlns:a16="http://schemas.microsoft.com/office/drawing/2014/main" id="{EC25C370-B7B3-CC1A-018B-B939D786D728}"/>
              </a:ext>
            </a:extLst>
          </p:cNvPr>
          <p:cNvSpPr txBox="1"/>
          <p:nvPr/>
        </p:nvSpPr>
        <p:spPr>
          <a:xfrm>
            <a:off x="3874733" y="5538274"/>
            <a:ext cx="16749138" cy="185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200"/>
              </a:lnSpc>
              <a:spcBef>
                <a:spcPts val="0"/>
              </a:spcBef>
              <a:defRPr sz="3500" b="1"/>
            </a:pPr>
            <a:r>
              <a:t>   Mehr Nutzer*innen </a:t>
            </a:r>
            <a:endParaRPr sz="1200"/>
          </a:p>
          <a:p>
            <a:pPr defTabSz="457200">
              <a:lnSpc>
                <a:spcPts val="4200"/>
              </a:lnSpc>
              <a:spcBef>
                <a:spcPts val="0"/>
              </a:spcBef>
              <a:defRPr sz="2666"/>
            </a:pPr>
            <a:r>
              <a:t>Mehr Werbeplätze, da mehr Menschen die Plattform besuchen </a:t>
            </a:r>
            <a:endParaRPr sz="1200"/>
          </a:p>
          <a:p>
            <a:pPr defTabSz="457200">
              <a:lnSpc>
                <a:spcPts val="4200"/>
              </a:lnSpc>
              <a:spcBef>
                <a:spcPts val="0"/>
              </a:spcBef>
              <a:defRPr sz="2666"/>
            </a:pPr>
            <a:r>
              <a:t>Irgendwann gesättigt </a:t>
            </a:r>
          </a:p>
        </p:txBody>
      </p:sp>
      <p:sp>
        <p:nvSpPr>
          <p:cNvPr id="5" name="Kreis">
            <a:extLst>
              <a:ext uri="{FF2B5EF4-FFF2-40B4-BE49-F238E27FC236}">
                <a16:creationId xmlns:a16="http://schemas.microsoft.com/office/drawing/2014/main" id="{94877E09-6B40-1226-92D4-563F6675303C}"/>
              </a:ext>
            </a:extLst>
          </p:cNvPr>
          <p:cNvSpPr/>
          <p:nvPr/>
        </p:nvSpPr>
        <p:spPr>
          <a:xfrm>
            <a:off x="3882563" y="5809937"/>
            <a:ext cx="276860" cy="2768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ocial Media Konsum"/>
          <p:cNvSpPr txBox="1">
            <a:spLocks noGrp="1"/>
          </p:cNvSpPr>
          <p:nvPr>
            <p:ph type="ctrTitle"/>
          </p:nvPr>
        </p:nvSpPr>
        <p:spPr>
          <a:xfrm>
            <a:off x="721554" y="286976"/>
            <a:ext cx="14042697" cy="124807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0" spc="-500"/>
            </a:lvl1pPr>
          </a:lstStyle>
          <a:p>
            <a:r>
              <a:t>Social Media Konsum</a:t>
            </a:r>
          </a:p>
        </p:txBody>
      </p:sp>
      <p:sp>
        <p:nvSpPr>
          <p:cNvPr id="18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71299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85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385" name="Es gibt verschiedene Wege Werbeeinahmen zu steigern"/>
          <p:cNvSpPr txBox="1"/>
          <p:nvPr/>
        </p:nvSpPr>
        <p:spPr>
          <a:xfrm>
            <a:off x="4907934" y="1898421"/>
            <a:ext cx="14682736" cy="268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11200"/>
              </a:lnSpc>
              <a:spcBef>
                <a:spcPts val="0"/>
              </a:spcBef>
              <a:defRPr sz="8500" b="1"/>
            </a:lvl1pPr>
          </a:lstStyle>
          <a:p>
            <a:r>
              <a:t>Es gibt verschiedene Wege Werbeeinahmen zu steigern </a:t>
            </a:r>
          </a:p>
        </p:txBody>
      </p:sp>
      <p:sp>
        <p:nvSpPr>
          <p:cNvPr id="386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  <p:sp>
        <p:nvSpPr>
          <p:cNvPr id="2" name="Mehr Nutzer*innen…">
            <a:extLst>
              <a:ext uri="{FF2B5EF4-FFF2-40B4-BE49-F238E27FC236}">
                <a16:creationId xmlns:a16="http://schemas.microsoft.com/office/drawing/2014/main" id="{F6BBD715-D296-0749-C462-904540F16770}"/>
              </a:ext>
            </a:extLst>
          </p:cNvPr>
          <p:cNvSpPr txBox="1"/>
          <p:nvPr/>
        </p:nvSpPr>
        <p:spPr>
          <a:xfrm>
            <a:off x="3874733" y="5538274"/>
            <a:ext cx="16749138" cy="185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200"/>
              </a:lnSpc>
              <a:spcBef>
                <a:spcPts val="0"/>
              </a:spcBef>
              <a:defRPr sz="3500" b="1"/>
            </a:pPr>
            <a:r>
              <a:t>   Mehr Nutzer*innen </a:t>
            </a:r>
            <a:endParaRPr sz="1200"/>
          </a:p>
          <a:p>
            <a:pPr defTabSz="457200">
              <a:lnSpc>
                <a:spcPts val="4200"/>
              </a:lnSpc>
              <a:spcBef>
                <a:spcPts val="0"/>
              </a:spcBef>
              <a:defRPr sz="2666"/>
            </a:pPr>
            <a:r>
              <a:t>Mehr Werbeplätze, da mehr Menschen die Plattform besuchen </a:t>
            </a:r>
            <a:endParaRPr sz="1200"/>
          </a:p>
          <a:p>
            <a:pPr defTabSz="457200">
              <a:lnSpc>
                <a:spcPts val="4200"/>
              </a:lnSpc>
              <a:spcBef>
                <a:spcPts val="0"/>
              </a:spcBef>
              <a:defRPr sz="2666"/>
            </a:pPr>
            <a:r>
              <a:t>Irgendwann gesättigt </a:t>
            </a:r>
          </a:p>
        </p:txBody>
      </p:sp>
      <p:sp>
        <p:nvSpPr>
          <p:cNvPr id="3" name="Personalisierte Werbung…">
            <a:extLst>
              <a:ext uri="{FF2B5EF4-FFF2-40B4-BE49-F238E27FC236}">
                <a16:creationId xmlns:a16="http://schemas.microsoft.com/office/drawing/2014/main" id="{433AE88D-70C9-7D7C-E5F2-9935C1ADEC58}"/>
              </a:ext>
            </a:extLst>
          </p:cNvPr>
          <p:cNvSpPr txBox="1"/>
          <p:nvPr/>
        </p:nvSpPr>
        <p:spPr>
          <a:xfrm>
            <a:off x="3874733" y="7883476"/>
            <a:ext cx="16749138" cy="1857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200"/>
              </a:lnSpc>
              <a:spcBef>
                <a:spcPts val="0"/>
              </a:spcBef>
              <a:defRPr sz="3500" b="1"/>
            </a:pPr>
            <a:r>
              <a:rPr dirty="0"/>
              <a:t>   </a:t>
            </a:r>
            <a:r>
              <a:rPr dirty="0" err="1"/>
              <a:t>Personalisierte</a:t>
            </a:r>
            <a:r>
              <a:rPr dirty="0"/>
              <a:t> </a:t>
            </a:r>
            <a:r>
              <a:rPr dirty="0" err="1"/>
              <a:t>Werbung</a:t>
            </a:r>
            <a:endParaRPr sz="1200" dirty="0"/>
          </a:p>
          <a:p>
            <a:pPr defTabSz="457200">
              <a:lnSpc>
                <a:spcPts val="4200"/>
              </a:lnSpc>
              <a:spcBef>
                <a:spcPts val="0"/>
              </a:spcBef>
              <a:defRPr sz="2666"/>
            </a:pPr>
            <a:r>
              <a:rPr dirty="0" err="1"/>
              <a:t>Werbung</a:t>
            </a:r>
            <a:r>
              <a:rPr dirty="0"/>
              <a:t> </a:t>
            </a:r>
            <a:r>
              <a:rPr dirty="0" err="1"/>
              <a:t>wird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 </a:t>
            </a:r>
            <a:r>
              <a:rPr dirty="0" err="1"/>
              <a:t>gesammelten</a:t>
            </a:r>
            <a:r>
              <a:rPr dirty="0"/>
              <a:t> Daten auf </a:t>
            </a:r>
            <a:r>
              <a:rPr dirty="0" err="1"/>
              <a:t>Nutzende</a:t>
            </a:r>
            <a:r>
              <a:rPr dirty="0"/>
              <a:t> </a:t>
            </a:r>
            <a:r>
              <a:rPr dirty="0" err="1"/>
              <a:t>zugeschnitten</a:t>
            </a:r>
            <a:r>
              <a:rPr dirty="0"/>
              <a:t> und </a:t>
            </a:r>
            <a:r>
              <a:rPr dirty="0" err="1"/>
              <a:t>dadurch</a:t>
            </a:r>
            <a:r>
              <a:rPr dirty="0"/>
              <a:t> für </a:t>
            </a:r>
            <a:r>
              <a:rPr dirty="0" err="1"/>
              <a:t>Werbepartner</a:t>
            </a:r>
            <a:r>
              <a:rPr dirty="0"/>
              <a:t> </a:t>
            </a:r>
            <a:r>
              <a:rPr dirty="0" err="1"/>
              <a:t>attraktiver</a:t>
            </a:r>
            <a:endParaRPr sz="1200" dirty="0"/>
          </a:p>
          <a:p>
            <a:pPr defTabSz="457200">
              <a:lnSpc>
                <a:spcPts val="4200"/>
              </a:lnSpc>
              <a:spcBef>
                <a:spcPts val="0"/>
              </a:spcBef>
              <a:defRPr sz="2666"/>
            </a:pPr>
            <a:r>
              <a:rPr dirty="0" err="1"/>
              <a:t>Werbung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weniger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solche</a:t>
            </a:r>
            <a:r>
              <a:rPr dirty="0"/>
              <a:t> </a:t>
            </a:r>
            <a:r>
              <a:rPr dirty="0" err="1"/>
              <a:t>erkennbar</a:t>
            </a:r>
            <a:endParaRPr sz="1200" dirty="0"/>
          </a:p>
          <a:p>
            <a:pPr defTabSz="457200">
              <a:lnSpc>
                <a:spcPts val="4200"/>
              </a:lnSpc>
              <a:spcBef>
                <a:spcPts val="0"/>
              </a:spcBef>
              <a:defRPr sz="2666"/>
            </a:pPr>
            <a:r>
              <a:rPr dirty="0" err="1"/>
              <a:t>Datenschutz</a:t>
            </a:r>
            <a:r>
              <a:rPr dirty="0"/>
              <a:t> / </a:t>
            </a:r>
            <a:r>
              <a:rPr dirty="0" err="1"/>
              <a:t>gläserne</a:t>
            </a:r>
            <a:r>
              <a:rPr dirty="0"/>
              <a:t> Menschen</a:t>
            </a:r>
          </a:p>
        </p:txBody>
      </p:sp>
      <p:sp>
        <p:nvSpPr>
          <p:cNvPr id="5" name="Kreis">
            <a:extLst>
              <a:ext uri="{FF2B5EF4-FFF2-40B4-BE49-F238E27FC236}">
                <a16:creationId xmlns:a16="http://schemas.microsoft.com/office/drawing/2014/main" id="{A7BD68F0-373A-28B9-B02E-E5E63AF87A5F}"/>
              </a:ext>
            </a:extLst>
          </p:cNvPr>
          <p:cNvSpPr/>
          <p:nvPr/>
        </p:nvSpPr>
        <p:spPr>
          <a:xfrm>
            <a:off x="3882563" y="5809937"/>
            <a:ext cx="276860" cy="2768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Kreis">
            <a:extLst>
              <a:ext uri="{FF2B5EF4-FFF2-40B4-BE49-F238E27FC236}">
                <a16:creationId xmlns:a16="http://schemas.microsoft.com/office/drawing/2014/main" id="{F035D5F7-8B6E-9C1A-8896-5341E3C79C2C}"/>
              </a:ext>
            </a:extLst>
          </p:cNvPr>
          <p:cNvSpPr/>
          <p:nvPr/>
        </p:nvSpPr>
        <p:spPr>
          <a:xfrm>
            <a:off x="3882563" y="7888250"/>
            <a:ext cx="276860" cy="2768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rPr/>
              <a:t>31</a:t>
            </a:fld>
            <a:endParaRPr/>
          </a:p>
        </p:txBody>
      </p:sp>
      <p:sp>
        <p:nvSpPr>
          <p:cNvPr id="389" name="Mehr Nutzer*innen…"/>
          <p:cNvSpPr txBox="1"/>
          <p:nvPr/>
        </p:nvSpPr>
        <p:spPr>
          <a:xfrm>
            <a:off x="3874733" y="5538274"/>
            <a:ext cx="16749138" cy="185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200"/>
              </a:lnSpc>
              <a:spcBef>
                <a:spcPts val="0"/>
              </a:spcBef>
              <a:defRPr sz="3500" b="1"/>
            </a:pPr>
            <a:r>
              <a:t>   Mehr Nutzer*innen </a:t>
            </a:r>
            <a:endParaRPr sz="1200"/>
          </a:p>
          <a:p>
            <a:pPr defTabSz="457200">
              <a:lnSpc>
                <a:spcPts val="4200"/>
              </a:lnSpc>
              <a:spcBef>
                <a:spcPts val="0"/>
              </a:spcBef>
              <a:defRPr sz="2666"/>
            </a:pPr>
            <a:r>
              <a:t>Mehr Werbeplätze, da mehr Menschen die Plattform besuchen </a:t>
            </a:r>
            <a:endParaRPr sz="1200"/>
          </a:p>
          <a:p>
            <a:pPr defTabSz="457200">
              <a:lnSpc>
                <a:spcPts val="4200"/>
              </a:lnSpc>
              <a:spcBef>
                <a:spcPts val="0"/>
              </a:spcBef>
              <a:defRPr sz="2666"/>
            </a:pPr>
            <a:r>
              <a:t>Irgendwann gesättigt </a:t>
            </a:r>
          </a:p>
        </p:txBody>
      </p:sp>
      <p:sp>
        <p:nvSpPr>
          <p:cNvPr id="390" name="Personalisierte Werbung…"/>
          <p:cNvSpPr txBox="1"/>
          <p:nvPr/>
        </p:nvSpPr>
        <p:spPr>
          <a:xfrm>
            <a:off x="3874733" y="7883476"/>
            <a:ext cx="16749138" cy="1857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200"/>
              </a:lnSpc>
              <a:spcBef>
                <a:spcPts val="0"/>
              </a:spcBef>
              <a:defRPr sz="3500" b="1"/>
            </a:pPr>
            <a:r>
              <a:rPr dirty="0"/>
              <a:t>   </a:t>
            </a:r>
            <a:r>
              <a:rPr dirty="0" err="1"/>
              <a:t>Personalisierte</a:t>
            </a:r>
            <a:r>
              <a:rPr dirty="0"/>
              <a:t> </a:t>
            </a:r>
            <a:r>
              <a:rPr dirty="0" err="1"/>
              <a:t>Werbung</a:t>
            </a:r>
            <a:endParaRPr sz="1200" dirty="0"/>
          </a:p>
          <a:p>
            <a:pPr defTabSz="457200">
              <a:lnSpc>
                <a:spcPts val="4200"/>
              </a:lnSpc>
              <a:spcBef>
                <a:spcPts val="0"/>
              </a:spcBef>
              <a:defRPr sz="2666"/>
            </a:pPr>
            <a:r>
              <a:rPr dirty="0" err="1"/>
              <a:t>Werbung</a:t>
            </a:r>
            <a:r>
              <a:rPr dirty="0"/>
              <a:t> </a:t>
            </a:r>
            <a:r>
              <a:rPr dirty="0" err="1"/>
              <a:t>wird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 </a:t>
            </a:r>
            <a:r>
              <a:rPr dirty="0" err="1"/>
              <a:t>gesammelten</a:t>
            </a:r>
            <a:r>
              <a:rPr dirty="0"/>
              <a:t> Daten auf </a:t>
            </a:r>
            <a:r>
              <a:rPr dirty="0" err="1"/>
              <a:t>Nutzende</a:t>
            </a:r>
            <a:r>
              <a:rPr dirty="0"/>
              <a:t> </a:t>
            </a:r>
            <a:r>
              <a:rPr dirty="0" err="1"/>
              <a:t>zugeschnitten</a:t>
            </a:r>
            <a:r>
              <a:rPr dirty="0"/>
              <a:t> und </a:t>
            </a:r>
            <a:r>
              <a:rPr dirty="0" err="1"/>
              <a:t>dadurch</a:t>
            </a:r>
            <a:r>
              <a:rPr dirty="0"/>
              <a:t> für </a:t>
            </a:r>
            <a:r>
              <a:rPr dirty="0" err="1"/>
              <a:t>Werbepartner</a:t>
            </a:r>
            <a:r>
              <a:rPr dirty="0"/>
              <a:t> </a:t>
            </a:r>
            <a:r>
              <a:rPr dirty="0" err="1"/>
              <a:t>attraktiver</a:t>
            </a:r>
            <a:endParaRPr sz="1200" dirty="0"/>
          </a:p>
          <a:p>
            <a:pPr defTabSz="457200">
              <a:lnSpc>
                <a:spcPts val="4200"/>
              </a:lnSpc>
              <a:spcBef>
                <a:spcPts val="0"/>
              </a:spcBef>
              <a:defRPr sz="2666"/>
            </a:pPr>
            <a:r>
              <a:rPr dirty="0" err="1"/>
              <a:t>Werbung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weniger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solche</a:t>
            </a:r>
            <a:r>
              <a:rPr dirty="0"/>
              <a:t> </a:t>
            </a:r>
            <a:r>
              <a:rPr dirty="0" err="1"/>
              <a:t>erkennbar</a:t>
            </a:r>
            <a:endParaRPr sz="1200" dirty="0"/>
          </a:p>
          <a:p>
            <a:pPr defTabSz="457200">
              <a:lnSpc>
                <a:spcPts val="4200"/>
              </a:lnSpc>
              <a:spcBef>
                <a:spcPts val="0"/>
              </a:spcBef>
              <a:defRPr sz="2666"/>
            </a:pPr>
            <a:r>
              <a:rPr dirty="0" err="1"/>
              <a:t>Datenschutz</a:t>
            </a:r>
            <a:r>
              <a:rPr dirty="0"/>
              <a:t> / </a:t>
            </a:r>
            <a:r>
              <a:rPr dirty="0" err="1"/>
              <a:t>gläserne</a:t>
            </a:r>
            <a:r>
              <a:rPr dirty="0"/>
              <a:t> Menschen</a:t>
            </a:r>
          </a:p>
        </p:txBody>
      </p:sp>
      <p:sp>
        <p:nvSpPr>
          <p:cNvPr id="391" name="Höhere Nutzungszeit…"/>
          <p:cNvSpPr txBox="1"/>
          <p:nvPr/>
        </p:nvSpPr>
        <p:spPr>
          <a:xfrm>
            <a:off x="3874733" y="10366561"/>
            <a:ext cx="16749138" cy="1451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200"/>
              </a:lnSpc>
              <a:spcBef>
                <a:spcPts val="0"/>
              </a:spcBef>
              <a:defRPr sz="3500" b="1"/>
            </a:pPr>
            <a:r>
              <a:rPr dirty="0"/>
              <a:t>   </a:t>
            </a:r>
            <a:r>
              <a:rPr dirty="0" err="1"/>
              <a:t>Höhere</a:t>
            </a:r>
            <a:r>
              <a:rPr dirty="0"/>
              <a:t> </a:t>
            </a:r>
            <a:r>
              <a:rPr dirty="0" err="1"/>
              <a:t>Nutzungszeit</a:t>
            </a:r>
            <a:endParaRPr sz="1200" dirty="0"/>
          </a:p>
          <a:p>
            <a:pPr defTabSz="457200">
              <a:lnSpc>
                <a:spcPts val="4200"/>
              </a:lnSpc>
              <a:spcBef>
                <a:spcPts val="0"/>
              </a:spcBef>
              <a:defRPr sz="2666"/>
            </a:pPr>
            <a:r>
              <a:rPr dirty="0"/>
              <a:t>Mehr </a:t>
            </a:r>
            <a:r>
              <a:rPr dirty="0" err="1"/>
              <a:t>Werbeplätze</a:t>
            </a:r>
            <a:r>
              <a:rPr dirty="0"/>
              <a:t>, da </a:t>
            </a:r>
            <a:r>
              <a:rPr dirty="0" err="1"/>
              <a:t>längere</a:t>
            </a:r>
            <a:r>
              <a:rPr dirty="0"/>
              <a:t> </a:t>
            </a:r>
            <a:r>
              <a:rPr dirty="0" err="1"/>
              <a:t>Nutzung</a:t>
            </a:r>
            <a:r>
              <a:rPr dirty="0"/>
              <a:t> der App</a:t>
            </a:r>
            <a:endParaRPr sz="1200" dirty="0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2666"/>
            </a:pPr>
            <a:r>
              <a:rPr dirty="0" err="1"/>
              <a:t>Designentscheidungen</a:t>
            </a:r>
            <a:r>
              <a:rPr dirty="0"/>
              <a:t>, </a:t>
            </a:r>
            <a:r>
              <a:rPr dirty="0" err="1"/>
              <a:t>welche</a:t>
            </a:r>
            <a:r>
              <a:rPr dirty="0"/>
              <a:t> die </a:t>
            </a:r>
            <a:r>
              <a:rPr dirty="0" err="1"/>
              <a:t>Ausschüttung</a:t>
            </a:r>
            <a:r>
              <a:rPr dirty="0"/>
              <a:t> von </a:t>
            </a:r>
            <a:r>
              <a:rPr dirty="0" err="1"/>
              <a:t>Dopamin</a:t>
            </a:r>
            <a:r>
              <a:rPr dirty="0"/>
              <a:t> </a:t>
            </a:r>
            <a:r>
              <a:rPr dirty="0" err="1"/>
              <a:t>fördern</a:t>
            </a:r>
            <a:r>
              <a:rPr dirty="0"/>
              <a:t> und </a:t>
            </a:r>
            <a:r>
              <a:rPr dirty="0" err="1"/>
              <a:t>soziale</a:t>
            </a:r>
            <a:r>
              <a:rPr dirty="0"/>
              <a:t> Impulse </a:t>
            </a:r>
            <a:r>
              <a:rPr dirty="0" err="1"/>
              <a:t>ausnutzen</a:t>
            </a:r>
            <a:r>
              <a:rPr dirty="0"/>
              <a:t>  </a:t>
            </a:r>
          </a:p>
        </p:txBody>
      </p:sp>
      <p:sp>
        <p:nvSpPr>
          <p:cNvPr id="392" name="Kreis"/>
          <p:cNvSpPr/>
          <p:nvPr/>
        </p:nvSpPr>
        <p:spPr>
          <a:xfrm>
            <a:off x="3882563" y="5809937"/>
            <a:ext cx="276860" cy="2768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3" name="Kreis"/>
          <p:cNvSpPr/>
          <p:nvPr/>
        </p:nvSpPr>
        <p:spPr>
          <a:xfrm>
            <a:off x="3882563" y="7888250"/>
            <a:ext cx="276860" cy="2768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4" name="Kreis"/>
          <p:cNvSpPr/>
          <p:nvPr/>
        </p:nvSpPr>
        <p:spPr>
          <a:xfrm>
            <a:off x="3903828" y="10457225"/>
            <a:ext cx="276860" cy="2768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5" name="Es gibt verschiedene Wege Werbeeinahmen zu steigern"/>
          <p:cNvSpPr txBox="1"/>
          <p:nvPr/>
        </p:nvSpPr>
        <p:spPr>
          <a:xfrm>
            <a:off x="4907934" y="1898421"/>
            <a:ext cx="14682736" cy="268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11200"/>
              </a:lnSpc>
              <a:spcBef>
                <a:spcPts val="0"/>
              </a:spcBef>
              <a:defRPr sz="8500" b="1"/>
            </a:lvl1pPr>
          </a:lstStyle>
          <a:p>
            <a:r>
              <a:t>Es gibt verschiedene Wege Werbeeinahmen zu steigern </a:t>
            </a:r>
          </a:p>
        </p:txBody>
      </p:sp>
      <p:sp>
        <p:nvSpPr>
          <p:cNvPr id="396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Addictive Design"/>
          <p:cNvSpPr txBox="1">
            <a:spLocks noGrp="1"/>
          </p:cNvSpPr>
          <p:nvPr>
            <p:ph type="ctrTitle"/>
          </p:nvPr>
        </p:nvSpPr>
        <p:spPr>
          <a:xfrm>
            <a:off x="2318559" y="4335765"/>
            <a:ext cx="19746882" cy="76272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24400" spc="-488"/>
            </a:lvl1pPr>
          </a:lstStyle>
          <a:p>
            <a:r>
              <a:t>Addictive Design</a:t>
            </a:r>
          </a:p>
        </p:txBody>
      </p:sp>
      <p:sp>
        <p:nvSpPr>
          <p:cNvPr id="39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400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rPr/>
              <a:t>33</a:t>
            </a:fld>
            <a:endParaRPr/>
          </a:p>
        </p:txBody>
      </p:sp>
      <p:sp>
        <p:nvSpPr>
          <p:cNvPr id="403" name="Das Design soll die Nutzer*innen auf der Social-Media Plattform halten."/>
          <p:cNvSpPr txBox="1"/>
          <p:nvPr/>
        </p:nvSpPr>
        <p:spPr>
          <a:xfrm>
            <a:off x="4228186" y="5613066"/>
            <a:ext cx="15984930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lnSpc>
                <a:spcPct val="100000"/>
              </a:lnSpc>
              <a:spcBef>
                <a:spcPts val="0"/>
              </a:spcBef>
              <a:defRPr sz="3500" b="1"/>
            </a:lvl1pPr>
          </a:lstStyle>
          <a:p>
            <a:r>
              <a:rPr dirty="0"/>
              <a:t>     Das Design </a:t>
            </a:r>
            <a:r>
              <a:rPr dirty="0" err="1"/>
              <a:t>soll</a:t>
            </a:r>
            <a:r>
              <a:rPr dirty="0"/>
              <a:t> die </a:t>
            </a:r>
            <a:r>
              <a:rPr dirty="0" err="1"/>
              <a:t>Nutzer</a:t>
            </a:r>
            <a:r>
              <a:rPr dirty="0"/>
              <a:t>*</a:t>
            </a:r>
            <a:r>
              <a:rPr dirty="0" err="1"/>
              <a:t>innen</a:t>
            </a:r>
            <a:r>
              <a:rPr dirty="0"/>
              <a:t> auf der Social-Media </a:t>
            </a:r>
            <a:r>
              <a:rPr dirty="0" err="1"/>
              <a:t>Plattform</a:t>
            </a:r>
            <a:r>
              <a:rPr dirty="0"/>
              <a:t> </a:t>
            </a:r>
            <a:r>
              <a:rPr dirty="0" err="1"/>
              <a:t>halten</a:t>
            </a:r>
            <a:r>
              <a:rPr dirty="0"/>
              <a:t>.</a:t>
            </a:r>
          </a:p>
        </p:txBody>
      </p:sp>
      <p:sp>
        <p:nvSpPr>
          <p:cNvPr id="404" name="Es gibt spezielle Forschungsbereiche, die im Interesse von Firmen arbeiten."/>
          <p:cNvSpPr txBox="1"/>
          <p:nvPr/>
        </p:nvSpPr>
        <p:spPr>
          <a:xfrm>
            <a:off x="4383534" y="6996751"/>
            <a:ext cx="15984930" cy="1367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lnSpc>
                <a:spcPts val="5200"/>
              </a:lnSpc>
              <a:spcBef>
                <a:spcPts val="0"/>
              </a:spcBef>
              <a:defRPr sz="3500" b="1"/>
            </a:lvl1pPr>
          </a:lstStyle>
          <a:p>
            <a:r>
              <a:rPr dirty="0"/>
              <a:t>  </a:t>
            </a:r>
            <a:r>
              <a:rPr lang="de-DE" dirty="0"/>
              <a:t>  </a:t>
            </a:r>
            <a:r>
              <a:rPr dirty="0"/>
              <a:t>Es </a:t>
            </a:r>
            <a:r>
              <a:rPr dirty="0" err="1"/>
              <a:t>gibt</a:t>
            </a:r>
            <a:r>
              <a:rPr dirty="0"/>
              <a:t> </a:t>
            </a:r>
            <a:r>
              <a:rPr dirty="0" err="1"/>
              <a:t>spezielle</a:t>
            </a:r>
            <a:r>
              <a:rPr dirty="0"/>
              <a:t> </a:t>
            </a:r>
            <a:r>
              <a:rPr dirty="0" err="1"/>
              <a:t>Forschungsbereiche</a:t>
            </a:r>
            <a:r>
              <a:rPr dirty="0"/>
              <a:t>, die </a:t>
            </a:r>
            <a:r>
              <a:rPr dirty="0" err="1"/>
              <a:t>im</a:t>
            </a:r>
            <a:r>
              <a:rPr dirty="0"/>
              <a:t> Interesse von Firmen </a:t>
            </a:r>
            <a:r>
              <a:rPr dirty="0" err="1"/>
              <a:t>arbeiten</a:t>
            </a:r>
            <a:r>
              <a:rPr dirty="0"/>
              <a:t>.</a:t>
            </a:r>
          </a:p>
        </p:txBody>
      </p:sp>
      <p:sp>
        <p:nvSpPr>
          <p:cNvPr id="405" name="Kreis"/>
          <p:cNvSpPr/>
          <p:nvPr/>
        </p:nvSpPr>
        <p:spPr>
          <a:xfrm>
            <a:off x="4436690" y="5821066"/>
            <a:ext cx="276859" cy="2768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6" name="Auf der Grundlage dieses Wissens werden Designentscheidungen zur Profitmaximierung getroffen."/>
          <p:cNvSpPr txBox="1"/>
          <p:nvPr/>
        </p:nvSpPr>
        <p:spPr>
          <a:xfrm>
            <a:off x="4404799" y="8949669"/>
            <a:ext cx="15984930" cy="2001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lnSpc>
                <a:spcPts val="5200"/>
              </a:lnSpc>
              <a:spcBef>
                <a:spcPts val="0"/>
              </a:spcBef>
              <a:defRPr sz="3500" b="1"/>
            </a:pPr>
            <a:r>
              <a:rPr dirty="0"/>
              <a:t>  </a:t>
            </a:r>
            <a:r>
              <a:rPr lang="de-DE" dirty="0"/>
              <a:t>  </a:t>
            </a:r>
            <a:r>
              <a:rPr dirty="0"/>
              <a:t>Auf der </a:t>
            </a:r>
            <a:r>
              <a:rPr dirty="0" err="1"/>
              <a:t>Grundlage</a:t>
            </a:r>
            <a:r>
              <a:rPr dirty="0"/>
              <a:t> dieses </a:t>
            </a:r>
            <a:r>
              <a:rPr dirty="0" err="1"/>
              <a:t>Wissens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 </a:t>
            </a:r>
            <a:r>
              <a:rPr dirty="0" err="1"/>
              <a:t>Designentscheidungen</a:t>
            </a:r>
            <a:r>
              <a:rPr dirty="0"/>
              <a:t> </a:t>
            </a:r>
            <a:r>
              <a:rPr dirty="0" err="1"/>
              <a:t>zur</a:t>
            </a:r>
            <a:r>
              <a:rPr dirty="0"/>
              <a:t> </a:t>
            </a:r>
            <a:r>
              <a:rPr dirty="0" err="1"/>
              <a:t>Profitmaximierung</a:t>
            </a:r>
            <a:r>
              <a:rPr dirty="0"/>
              <a:t> </a:t>
            </a:r>
            <a:r>
              <a:rPr dirty="0" err="1"/>
              <a:t>getroffen</a:t>
            </a:r>
            <a:r>
              <a:rPr dirty="0"/>
              <a:t>.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457200">
              <a:lnSpc>
                <a:spcPts val="5500"/>
              </a:lnSpc>
              <a:spcBef>
                <a:spcPts val="0"/>
              </a:spcBef>
              <a:defRPr sz="3733">
                <a:latin typeface="Helvetica"/>
                <a:ea typeface="Helvetica"/>
                <a:cs typeface="Helvetica"/>
                <a:sym typeface="Helvetica"/>
              </a:defRPr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407" name="Kreis"/>
          <p:cNvSpPr/>
          <p:nvPr/>
        </p:nvSpPr>
        <p:spPr>
          <a:xfrm>
            <a:off x="4436690" y="7258229"/>
            <a:ext cx="276859" cy="27686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8" name="Kreis"/>
          <p:cNvSpPr/>
          <p:nvPr/>
        </p:nvSpPr>
        <p:spPr>
          <a:xfrm>
            <a:off x="4457955" y="9223058"/>
            <a:ext cx="276859" cy="2768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9" name="Addictive Design"/>
          <p:cNvSpPr txBox="1">
            <a:spLocks noGrp="1"/>
          </p:cNvSpPr>
          <p:nvPr>
            <p:ph type="title"/>
          </p:nvPr>
        </p:nvSpPr>
        <p:spPr>
          <a:xfrm>
            <a:off x="7707477" y="2834823"/>
            <a:ext cx="9026349" cy="1549401"/>
          </a:xfrm>
          <a:prstGeom prst="rect">
            <a:avLst/>
          </a:prstGeom>
        </p:spPr>
        <p:txBody>
          <a:bodyPr/>
          <a:lstStyle/>
          <a:p>
            <a:r>
              <a:t>Addictive Design</a:t>
            </a:r>
          </a:p>
        </p:txBody>
      </p:sp>
      <p:sp>
        <p:nvSpPr>
          <p:cNvPr id="410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rPr/>
              <a:t>34</a:t>
            </a:fld>
            <a:endParaRPr/>
          </a:p>
        </p:txBody>
      </p:sp>
      <p:pic>
        <p:nvPicPr>
          <p:cNvPr id="413" name="eingesetzter-Film.png" descr="eingesetzter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448" y="1797455"/>
            <a:ext cx="4836813" cy="9833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eingesetzter-Film.png" descr="eingesetzter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084" y="1797455"/>
            <a:ext cx="4836813" cy="9833786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Endless Scrolling"/>
          <p:cNvSpPr txBox="1">
            <a:spLocks noGrp="1"/>
          </p:cNvSpPr>
          <p:nvPr>
            <p:ph type="title"/>
          </p:nvPr>
        </p:nvSpPr>
        <p:spPr>
          <a:xfrm>
            <a:off x="1883200" y="7683466"/>
            <a:ext cx="7565185" cy="4235079"/>
          </a:xfrm>
          <a:prstGeom prst="rect">
            <a:avLst/>
          </a:prstGeom>
        </p:spPr>
        <p:txBody>
          <a:bodyPr/>
          <a:lstStyle>
            <a:lvl1pPr>
              <a:defRPr sz="13500" spc="-270"/>
            </a:lvl1pPr>
          </a:lstStyle>
          <a:p>
            <a:r>
              <a:t>Endless Scrolling</a:t>
            </a:r>
          </a:p>
        </p:txBody>
      </p:sp>
      <p:sp>
        <p:nvSpPr>
          <p:cNvPr id="416" name="Rechteck"/>
          <p:cNvSpPr/>
          <p:nvPr/>
        </p:nvSpPr>
        <p:spPr>
          <a:xfrm>
            <a:off x="18016439" y="6659441"/>
            <a:ext cx="4152901" cy="33284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17" name="Loading_icon.gif" descr="Loading_icon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029" y="6416282"/>
            <a:ext cx="2963720" cy="1955652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Linien"/>
          <p:cNvSpPr/>
          <p:nvPr/>
        </p:nvSpPr>
        <p:spPr>
          <a:xfrm>
            <a:off x="15778733" y="7058582"/>
            <a:ext cx="162187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9" name="Meta Platforms Inc. (02.07.2018). Introducing “You’re All Caught Up” in Feed. https://about.instagram.com/blog/announcements/introducing-youre-all-caught-up-in-feed. Das loading icon in der rechten Abbildung wurde zur inhaltlichen Verdeutlichung hinzugef"/>
          <p:cNvSpPr txBox="1"/>
          <p:nvPr/>
        </p:nvSpPr>
        <p:spPr>
          <a:xfrm>
            <a:off x="13404884" y="13001598"/>
            <a:ext cx="1085018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2700"/>
              </a:lnSpc>
              <a:spcBef>
                <a:spcPts val="0"/>
              </a:spcBef>
              <a:defRPr sz="1400">
                <a:solidFill>
                  <a:srgbClr val="A9A9A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Meta Platforms Inc. (02.07.2018). Introducing “You’re All Caught Up” in Feed. </a:t>
            </a:r>
            <a:r>
              <a:rPr u="sng">
                <a:uFill>
                  <a:solidFill>
                    <a:srgbClr val="0000EE"/>
                  </a:solidFill>
                </a:uFill>
                <a:hlinkClick r:id="rId4"/>
              </a:rPr>
              <a:t>https://about.instagram.com/blog/announcements/introducing-youre-all-caught-up-in-feed</a:t>
            </a:r>
            <a:r>
              <a:t>. Das loading icon in der rechten Abbildung wurde zur inhaltlichen Verdeutlichung hinzugefügt.</a:t>
            </a:r>
          </a:p>
        </p:txBody>
      </p:sp>
      <p:sp>
        <p:nvSpPr>
          <p:cNvPr id="420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eingesetzter-Film.png" descr="eingesetzter-Film.png"/>
          <p:cNvPicPr>
            <a:picLocks noChangeAspect="1"/>
          </p:cNvPicPr>
          <p:nvPr/>
        </p:nvPicPr>
        <p:blipFill>
          <a:blip r:embed="rId2"/>
          <a:srcRect l="1654" t="684" b="1"/>
          <a:stretch>
            <a:fillRect/>
          </a:stretch>
        </p:blipFill>
        <p:spPr>
          <a:xfrm>
            <a:off x="15756776" y="1493177"/>
            <a:ext cx="8651453" cy="12207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95" extrusionOk="0">
                <a:moveTo>
                  <a:pt x="10588" y="3"/>
                </a:moveTo>
                <a:cubicBezTo>
                  <a:pt x="6079" y="15"/>
                  <a:pt x="5851" y="18"/>
                  <a:pt x="5287" y="89"/>
                </a:cubicBezTo>
                <a:cubicBezTo>
                  <a:pt x="4422" y="198"/>
                  <a:pt x="3928" y="401"/>
                  <a:pt x="3517" y="814"/>
                </a:cubicBezTo>
                <a:cubicBezTo>
                  <a:pt x="3307" y="1026"/>
                  <a:pt x="3095" y="1408"/>
                  <a:pt x="3017" y="1716"/>
                </a:cubicBezTo>
                <a:cubicBezTo>
                  <a:pt x="2997" y="1795"/>
                  <a:pt x="2975" y="3633"/>
                  <a:pt x="2967" y="5803"/>
                </a:cubicBezTo>
                <a:cubicBezTo>
                  <a:pt x="2959" y="7972"/>
                  <a:pt x="2950" y="10093"/>
                  <a:pt x="2948" y="10518"/>
                </a:cubicBezTo>
                <a:lnTo>
                  <a:pt x="2944" y="11289"/>
                </a:lnTo>
                <a:lnTo>
                  <a:pt x="2631" y="11392"/>
                </a:lnTo>
                <a:cubicBezTo>
                  <a:pt x="2115" y="11564"/>
                  <a:pt x="1800" y="11834"/>
                  <a:pt x="1658" y="12225"/>
                </a:cubicBezTo>
                <a:cubicBezTo>
                  <a:pt x="1529" y="12584"/>
                  <a:pt x="1620" y="13028"/>
                  <a:pt x="1873" y="13270"/>
                </a:cubicBezTo>
                <a:cubicBezTo>
                  <a:pt x="2021" y="13411"/>
                  <a:pt x="2022" y="13463"/>
                  <a:pt x="1875" y="13589"/>
                </a:cubicBezTo>
                <a:cubicBezTo>
                  <a:pt x="1811" y="13644"/>
                  <a:pt x="1631" y="13826"/>
                  <a:pt x="1476" y="13992"/>
                </a:cubicBezTo>
                <a:cubicBezTo>
                  <a:pt x="1321" y="14158"/>
                  <a:pt x="1078" y="14396"/>
                  <a:pt x="935" y="14522"/>
                </a:cubicBezTo>
                <a:cubicBezTo>
                  <a:pt x="593" y="14823"/>
                  <a:pt x="341" y="15132"/>
                  <a:pt x="257" y="15356"/>
                </a:cubicBezTo>
                <a:cubicBezTo>
                  <a:pt x="124" y="15709"/>
                  <a:pt x="70" y="16513"/>
                  <a:pt x="136" y="17167"/>
                </a:cubicBezTo>
                <a:cubicBezTo>
                  <a:pt x="203" y="17831"/>
                  <a:pt x="176" y="18494"/>
                  <a:pt x="54" y="19157"/>
                </a:cubicBezTo>
                <a:cubicBezTo>
                  <a:pt x="11" y="19390"/>
                  <a:pt x="-11" y="19635"/>
                  <a:pt x="4" y="19702"/>
                </a:cubicBezTo>
                <a:cubicBezTo>
                  <a:pt x="47" y="19890"/>
                  <a:pt x="235" y="20141"/>
                  <a:pt x="446" y="20293"/>
                </a:cubicBezTo>
                <a:cubicBezTo>
                  <a:pt x="570" y="20381"/>
                  <a:pt x="663" y="20494"/>
                  <a:pt x="711" y="20613"/>
                </a:cubicBezTo>
                <a:cubicBezTo>
                  <a:pt x="992" y="21311"/>
                  <a:pt x="1049" y="21444"/>
                  <a:pt x="1091" y="21515"/>
                </a:cubicBezTo>
                <a:lnTo>
                  <a:pt x="1137" y="21595"/>
                </a:lnTo>
                <a:lnTo>
                  <a:pt x="21589" y="21595"/>
                </a:lnTo>
                <a:lnTo>
                  <a:pt x="21589" y="16516"/>
                </a:lnTo>
                <a:lnTo>
                  <a:pt x="21589" y="11437"/>
                </a:lnTo>
                <a:lnTo>
                  <a:pt x="21427" y="11383"/>
                </a:lnTo>
                <a:cubicBezTo>
                  <a:pt x="21219" y="11315"/>
                  <a:pt x="20486" y="11138"/>
                  <a:pt x="19938" y="11025"/>
                </a:cubicBezTo>
                <a:cubicBezTo>
                  <a:pt x="19180" y="10868"/>
                  <a:pt x="18290" y="10595"/>
                  <a:pt x="18278" y="10516"/>
                </a:cubicBezTo>
                <a:cubicBezTo>
                  <a:pt x="18276" y="10503"/>
                  <a:pt x="18265" y="10069"/>
                  <a:pt x="18254" y="9551"/>
                </a:cubicBezTo>
                <a:cubicBezTo>
                  <a:pt x="18235" y="8651"/>
                  <a:pt x="18258" y="8262"/>
                  <a:pt x="18326" y="8333"/>
                </a:cubicBezTo>
                <a:cubicBezTo>
                  <a:pt x="18388" y="8398"/>
                  <a:pt x="18842" y="8598"/>
                  <a:pt x="19122" y="8685"/>
                </a:cubicBezTo>
                <a:cubicBezTo>
                  <a:pt x="19947" y="8939"/>
                  <a:pt x="20173" y="9068"/>
                  <a:pt x="20454" y="9448"/>
                </a:cubicBezTo>
                <a:cubicBezTo>
                  <a:pt x="20532" y="9553"/>
                  <a:pt x="20694" y="9736"/>
                  <a:pt x="20816" y="9853"/>
                </a:cubicBezTo>
                <a:cubicBezTo>
                  <a:pt x="20937" y="9970"/>
                  <a:pt x="21119" y="10154"/>
                  <a:pt x="21221" y="10261"/>
                </a:cubicBezTo>
                <a:cubicBezTo>
                  <a:pt x="21401" y="10452"/>
                  <a:pt x="21475" y="10508"/>
                  <a:pt x="21551" y="10509"/>
                </a:cubicBezTo>
                <a:cubicBezTo>
                  <a:pt x="21572" y="10510"/>
                  <a:pt x="21589" y="9623"/>
                  <a:pt x="21589" y="8540"/>
                </a:cubicBezTo>
                <a:lnTo>
                  <a:pt x="21589" y="6570"/>
                </a:lnTo>
                <a:lnTo>
                  <a:pt x="21251" y="6447"/>
                </a:lnTo>
                <a:cubicBezTo>
                  <a:pt x="21065" y="6379"/>
                  <a:pt x="20676" y="6240"/>
                  <a:pt x="20387" y="6138"/>
                </a:cubicBezTo>
                <a:cubicBezTo>
                  <a:pt x="19916" y="5972"/>
                  <a:pt x="19487" y="5777"/>
                  <a:pt x="19443" y="5706"/>
                </a:cubicBezTo>
                <a:cubicBezTo>
                  <a:pt x="19419" y="5668"/>
                  <a:pt x="18827" y="5379"/>
                  <a:pt x="18681" y="5334"/>
                </a:cubicBezTo>
                <a:cubicBezTo>
                  <a:pt x="18612" y="5313"/>
                  <a:pt x="18482" y="5252"/>
                  <a:pt x="18393" y="5199"/>
                </a:cubicBezTo>
                <a:cubicBezTo>
                  <a:pt x="18253" y="5116"/>
                  <a:pt x="18231" y="5081"/>
                  <a:pt x="18231" y="4933"/>
                </a:cubicBezTo>
                <a:cubicBezTo>
                  <a:pt x="18231" y="4840"/>
                  <a:pt x="18207" y="4678"/>
                  <a:pt x="18178" y="4573"/>
                </a:cubicBezTo>
                <a:cubicBezTo>
                  <a:pt x="18149" y="4467"/>
                  <a:pt x="18126" y="4046"/>
                  <a:pt x="18128" y="3635"/>
                </a:cubicBezTo>
                <a:cubicBezTo>
                  <a:pt x="18131" y="2688"/>
                  <a:pt x="18048" y="1563"/>
                  <a:pt x="17954" y="1299"/>
                </a:cubicBezTo>
                <a:cubicBezTo>
                  <a:pt x="17850" y="1002"/>
                  <a:pt x="17704" y="823"/>
                  <a:pt x="17371" y="576"/>
                </a:cubicBezTo>
                <a:cubicBezTo>
                  <a:pt x="16995" y="299"/>
                  <a:pt x="16592" y="153"/>
                  <a:pt x="16051" y="98"/>
                </a:cubicBezTo>
                <a:cubicBezTo>
                  <a:pt x="15830" y="76"/>
                  <a:pt x="15571" y="43"/>
                  <a:pt x="15474" y="24"/>
                </a:cubicBezTo>
                <a:cubicBezTo>
                  <a:pt x="15366" y="4"/>
                  <a:pt x="13489" y="-5"/>
                  <a:pt x="10588" y="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2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rPr/>
              <a:t>35</a:t>
            </a:fld>
            <a:endParaRPr/>
          </a:p>
        </p:txBody>
      </p:sp>
      <p:sp>
        <p:nvSpPr>
          <p:cNvPr id="424" name="Snap Inc. (23.05.2017). A Whole New Story. https://newsroom.snap.com/en-GB/a-whole-new-story"/>
          <p:cNvSpPr txBox="1"/>
          <p:nvPr/>
        </p:nvSpPr>
        <p:spPr>
          <a:xfrm>
            <a:off x="14709209" y="13096848"/>
            <a:ext cx="917923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3000"/>
              </a:lnSpc>
              <a:spcBef>
                <a:spcPts val="0"/>
              </a:spcBef>
              <a:defRPr sz="1600">
                <a:solidFill>
                  <a:srgbClr val="A9A9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Snap Inc. (23.05.2017). A Whole New Story. https://newsroom.snap.com/en-GB/a-whole-new-story</a:t>
            </a:r>
          </a:p>
        </p:txBody>
      </p:sp>
      <p:sp>
        <p:nvSpPr>
          <p:cNvPr id="425" name="Snapchat zeigt neben den Namen von Kontakten „Flammen“ an, die zeigen, seit wie vielen Tagen die Personen mindestens ein Foto pro Tag hin und her geschickt haben"/>
          <p:cNvSpPr txBox="1"/>
          <p:nvPr/>
        </p:nvSpPr>
        <p:spPr>
          <a:xfrm>
            <a:off x="1895069" y="1885155"/>
            <a:ext cx="11420531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lnSpc>
                <a:spcPct val="100000"/>
              </a:lnSpc>
              <a:spcBef>
                <a:spcPts val="0"/>
              </a:spcBef>
              <a:defRPr sz="3500" b="1"/>
            </a:lvl1pPr>
          </a:lstStyle>
          <a:p>
            <a:r>
              <a:t>Snapchat zeigt neben den Namen von Kontakten „Flammen“ an, die zeigen, seit wie vielen Tagen die Personen mindestens ein Foto pro Tag hin und her geschickt haben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426" name="Soziale Impulse"/>
          <p:cNvSpPr txBox="1">
            <a:spLocks noGrp="1"/>
          </p:cNvSpPr>
          <p:nvPr>
            <p:ph type="title"/>
          </p:nvPr>
        </p:nvSpPr>
        <p:spPr>
          <a:xfrm>
            <a:off x="1883200" y="7683466"/>
            <a:ext cx="7565185" cy="4235079"/>
          </a:xfrm>
          <a:prstGeom prst="rect">
            <a:avLst/>
          </a:prstGeom>
        </p:spPr>
        <p:txBody>
          <a:bodyPr/>
          <a:lstStyle>
            <a:lvl1pPr>
              <a:defRPr sz="13500" spc="-270"/>
            </a:lvl1pPr>
          </a:lstStyle>
          <a:p>
            <a:r>
              <a:t>Soziale Impulse</a:t>
            </a:r>
          </a:p>
        </p:txBody>
      </p:sp>
      <p:sp>
        <p:nvSpPr>
          <p:cNvPr id="427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3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Findet mit eurer:m Nachbar:in weitere Beispiele für Addictive Design auf verschiedenen Plattformen"/>
          <p:cNvSpPr txBox="1"/>
          <p:nvPr/>
        </p:nvSpPr>
        <p:spPr>
          <a:xfrm>
            <a:off x="4650834" y="7174274"/>
            <a:ext cx="15082332" cy="11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5400"/>
              </a:lnSpc>
              <a:spcBef>
                <a:spcPts val="0"/>
              </a:spcBef>
              <a:defRPr sz="3600">
                <a:solidFill>
                  <a:srgbClr val="000000"/>
                </a:solidFill>
              </a:defRPr>
            </a:lvl1pPr>
          </a:lstStyle>
          <a:p>
            <a:r>
              <a:t>Findet mit eurer:m Nachbar:in weitere Beispiele für Addictive Design auf verschiedenen Plattformen</a:t>
            </a:r>
          </a:p>
        </p:txBody>
      </p:sp>
      <p:sp>
        <p:nvSpPr>
          <p:cNvPr id="43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36</a:t>
            </a:fld>
            <a:endParaRPr/>
          </a:p>
        </p:txBody>
      </p:sp>
      <p:sp>
        <p:nvSpPr>
          <p:cNvPr id="431" name="Gruppenarbeit"/>
          <p:cNvSpPr txBox="1"/>
          <p:nvPr/>
        </p:nvSpPr>
        <p:spPr>
          <a:xfrm>
            <a:off x="4687172" y="5360727"/>
            <a:ext cx="431322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Gruppenarbeit</a:t>
            </a:r>
          </a:p>
        </p:txBody>
      </p:sp>
      <p:sp>
        <p:nvSpPr>
          <p:cNvPr id="432" name="5 min"/>
          <p:cNvSpPr txBox="1"/>
          <p:nvPr/>
        </p:nvSpPr>
        <p:spPr>
          <a:xfrm>
            <a:off x="18184269" y="5510635"/>
            <a:ext cx="106695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000000"/>
                </a:solidFill>
                <a:latin typeface="Roboto Mono Regular Regular"/>
                <a:ea typeface="Roboto Mono Regular Regular"/>
                <a:cs typeface="Roboto Mono Regular Regular"/>
                <a:sym typeface="Roboto Mono Regular Regular"/>
              </a:defRPr>
            </a:lvl1pPr>
          </a:lstStyle>
          <a:p>
            <a:r>
              <a:t>5 min</a:t>
            </a:r>
          </a:p>
        </p:txBody>
      </p:sp>
      <p:pic>
        <p:nvPicPr>
          <p:cNvPr id="433" name="Duration_Icon.png" descr="Duration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719" y="5408975"/>
            <a:ext cx="724021" cy="724021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(2 Personen)"/>
          <p:cNvSpPr txBox="1"/>
          <p:nvPr/>
        </p:nvSpPr>
        <p:spPr>
          <a:xfrm>
            <a:off x="9431895" y="5510635"/>
            <a:ext cx="319831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4000"/>
              </a:lnSpc>
              <a:spcBef>
                <a:spcPts val="0"/>
              </a:spcBef>
              <a:defRPr sz="2500">
                <a:solidFill>
                  <a:srgbClr val="000000"/>
                </a:solidFill>
                <a:latin typeface="Roboto Mono Regular Regular"/>
                <a:ea typeface="Roboto Mono Regular Regular"/>
                <a:cs typeface="Roboto Mono Regular Regular"/>
                <a:sym typeface="Roboto Mono Regular Regular"/>
              </a:defRPr>
            </a:lvl1pPr>
          </a:lstStyle>
          <a:p>
            <a:r>
              <a:t>(2 Personen) </a:t>
            </a:r>
          </a:p>
        </p:txBody>
      </p:sp>
      <p:sp>
        <p:nvSpPr>
          <p:cNvPr id="435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3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Findet mit eurer:m Nachbar:in weitere Beispiele für Addictive Design auf verschiedenen Plattformen"/>
          <p:cNvSpPr txBox="1"/>
          <p:nvPr/>
        </p:nvSpPr>
        <p:spPr>
          <a:xfrm>
            <a:off x="4650834" y="7174274"/>
            <a:ext cx="15082332" cy="11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5400"/>
              </a:lnSpc>
              <a:spcBef>
                <a:spcPts val="0"/>
              </a:spcBef>
              <a:defRPr sz="3600">
                <a:solidFill>
                  <a:srgbClr val="000000"/>
                </a:solidFill>
              </a:defRPr>
            </a:lvl1pPr>
          </a:lstStyle>
          <a:p>
            <a:r>
              <a:t>Findet mit eurer:m Nachbar:in weitere Beispiele für Addictive Design auf verschiedenen Plattformen</a:t>
            </a:r>
          </a:p>
        </p:txBody>
      </p:sp>
      <p:sp>
        <p:nvSpPr>
          <p:cNvPr id="43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439" name="Gruppenarbeit"/>
          <p:cNvSpPr txBox="1"/>
          <p:nvPr/>
        </p:nvSpPr>
        <p:spPr>
          <a:xfrm>
            <a:off x="4687172" y="5360727"/>
            <a:ext cx="431322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Gruppenarbeit</a:t>
            </a:r>
          </a:p>
        </p:txBody>
      </p:sp>
      <p:sp>
        <p:nvSpPr>
          <p:cNvPr id="440" name="5 min"/>
          <p:cNvSpPr txBox="1"/>
          <p:nvPr/>
        </p:nvSpPr>
        <p:spPr>
          <a:xfrm>
            <a:off x="18184269" y="5510635"/>
            <a:ext cx="106695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000000"/>
                </a:solidFill>
                <a:latin typeface="Roboto Mono Regular Regular"/>
                <a:ea typeface="Roboto Mono Regular Regular"/>
                <a:cs typeface="Roboto Mono Regular Regular"/>
                <a:sym typeface="Roboto Mono Regular Regular"/>
              </a:defRPr>
            </a:lvl1pPr>
          </a:lstStyle>
          <a:p>
            <a:r>
              <a:t>5 min</a:t>
            </a:r>
          </a:p>
        </p:txBody>
      </p:sp>
      <p:pic>
        <p:nvPicPr>
          <p:cNvPr id="441" name="Duration_Icon.png" descr="Duration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719" y="5408975"/>
            <a:ext cx="724021" cy="724021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(2 Personen)"/>
          <p:cNvSpPr txBox="1"/>
          <p:nvPr/>
        </p:nvSpPr>
        <p:spPr>
          <a:xfrm>
            <a:off x="9431895" y="5510635"/>
            <a:ext cx="319831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4000"/>
              </a:lnSpc>
              <a:spcBef>
                <a:spcPts val="0"/>
              </a:spcBef>
              <a:defRPr sz="2500">
                <a:solidFill>
                  <a:srgbClr val="000000"/>
                </a:solidFill>
                <a:latin typeface="Roboto Mono Regular Regular"/>
                <a:ea typeface="Roboto Mono Regular Regular"/>
                <a:cs typeface="Roboto Mono Regular Regular"/>
                <a:sym typeface="Roboto Mono Regular Regular"/>
              </a:defRPr>
            </a:lvl1pPr>
          </a:lstStyle>
          <a:p>
            <a:r>
              <a:t>(2 Personen) </a:t>
            </a:r>
          </a:p>
        </p:txBody>
      </p:sp>
      <p:sp>
        <p:nvSpPr>
          <p:cNvPr id="443" name="Rechteck"/>
          <p:cNvSpPr/>
          <p:nvPr/>
        </p:nvSpPr>
        <p:spPr>
          <a:xfrm>
            <a:off x="-290614" y="-315818"/>
            <a:ext cx="25169559" cy="14347636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4" name="Was habt ihr gefunden?"/>
          <p:cNvSpPr txBox="1"/>
          <p:nvPr/>
        </p:nvSpPr>
        <p:spPr>
          <a:xfrm>
            <a:off x="3626230" y="2468434"/>
            <a:ext cx="17131539" cy="1899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900" b="1"/>
            </a:lvl1pPr>
          </a:lstStyle>
          <a:p>
            <a:r>
              <a:t>Was habt ihr gefunden?</a:t>
            </a:r>
          </a:p>
        </p:txBody>
      </p:sp>
      <p:sp>
        <p:nvSpPr>
          <p:cNvPr id="445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Handlungs…"/>
          <p:cNvSpPr txBox="1">
            <a:spLocks noGrp="1"/>
          </p:cNvSpPr>
          <p:nvPr>
            <p:ph type="ctrTitle"/>
          </p:nvPr>
        </p:nvSpPr>
        <p:spPr>
          <a:xfrm>
            <a:off x="2318559" y="4335765"/>
            <a:ext cx="19746882" cy="7627200"/>
          </a:xfrm>
          <a:prstGeom prst="rect">
            <a:avLst/>
          </a:prstGeom>
        </p:spPr>
        <p:txBody>
          <a:bodyPr anchor="t"/>
          <a:lstStyle/>
          <a:p>
            <a:pPr defTabSz="2365188">
              <a:lnSpc>
                <a:spcPct val="100000"/>
              </a:lnSpc>
              <a:defRPr sz="23668" spc="-473"/>
            </a:pPr>
            <a:r>
              <a:t>Handlungs</a:t>
            </a:r>
          </a:p>
          <a:p>
            <a:pPr defTabSz="2365188">
              <a:lnSpc>
                <a:spcPct val="100000"/>
              </a:lnSpc>
              <a:defRPr sz="23668" spc="-473"/>
            </a:pPr>
            <a:r>
              <a:t>möglichkeiten</a:t>
            </a:r>
          </a:p>
        </p:txBody>
      </p:sp>
      <p:sp>
        <p:nvSpPr>
          <p:cNvPr id="44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449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39</a:t>
            </a:fld>
            <a:endParaRPr/>
          </a:p>
        </p:txBody>
      </p:sp>
      <p:sp>
        <p:nvSpPr>
          <p:cNvPr id="452" name="Handlungsmöglichkeiten"/>
          <p:cNvSpPr txBox="1">
            <a:spLocks noGrp="1"/>
          </p:cNvSpPr>
          <p:nvPr>
            <p:ph type="title"/>
          </p:nvPr>
        </p:nvSpPr>
        <p:spPr>
          <a:xfrm>
            <a:off x="5665638" y="3637457"/>
            <a:ext cx="13281933" cy="1496610"/>
          </a:xfrm>
          <a:prstGeom prst="rect">
            <a:avLst/>
          </a:prstGeom>
        </p:spPr>
        <p:txBody>
          <a:bodyPr/>
          <a:lstStyle/>
          <a:p>
            <a:r>
              <a:t>Handlungsmöglichkeiten</a:t>
            </a:r>
          </a:p>
        </p:txBody>
      </p:sp>
      <p:sp>
        <p:nvSpPr>
          <p:cNvPr id="453" name="Auch wenn es ein Problem auf struktureller Ebene ist, lassen sich Möglichkeiten finden, mit dem Gelernten umzugehen"/>
          <p:cNvSpPr txBox="1"/>
          <p:nvPr/>
        </p:nvSpPr>
        <p:spPr>
          <a:xfrm>
            <a:off x="4285489" y="6202591"/>
            <a:ext cx="15984929" cy="1180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lnSpc>
                <a:spcPct val="100000"/>
              </a:lnSpc>
              <a:spcBef>
                <a:spcPts val="0"/>
              </a:spcBef>
              <a:defRPr sz="3500" b="1"/>
            </a:lvl1pPr>
          </a:lstStyle>
          <a:p>
            <a:r>
              <a:t>Auch wenn es ein Problem auf struktureller Ebene ist, lassen sich Möglichkeiten finden, mit dem Gelernten umzugehen</a:t>
            </a:r>
          </a:p>
        </p:txBody>
      </p:sp>
      <p:sp>
        <p:nvSpPr>
          <p:cNvPr id="454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88" name="/ Social Media Konsum"/>
          <p:cNvSpPr txBox="1"/>
          <p:nvPr/>
        </p:nvSpPr>
        <p:spPr>
          <a:xfrm>
            <a:off x="778234" y="631002"/>
            <a:ext cx="361156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Konsum</a:t>
            </a:r>
          </a:p>
        </p:txBody>
      </p:sp>
      <p:sp>
        <p:nvSpPr>
          <p:cNvPr id="189" name="Welche sozialen Medien kennt ihr?"/>
          <p:cNvSpPr txBox="1"/>
          <p:nvPr/>
        </p:nvSpPr>
        <p:spPr>
          <a:xfrm>
            <a:off x="4623430" y="6280343"/>
            <a:ext cx="15137140" cy="115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1"/>
            </a:lvl1pPr>
          </a:lstStyle>
          <a:p>
            <a:r>
              <a:t>Welche sozialen Medien kennt ihr?</a:t>
            </a:r>
          </a:p>
        </p:txBody>
      </p:sp>
      <p:sp>
        <p:nvSpPr>
          <p:cNvPr id="190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40</a:t>
            </a:fld>
            <a:endParaRPr/>
          </a:p>
        </p:txBody>
      </p:sp>
      <p:sp>
        <p:nvSpPr>
          <p:cNvPr id="457" name="Was für Wege findet ihr um eure Bildschirmzeit oder euren Social Media Konsum zu reduzieren?"/>
          <p:cNvSpPr txBox="1"/>
          <p:nvPr/>
        </p:nvSpPr>
        <p:spPr>
          <a:xfrm>
            <a:off x="4228187" y="8101535"/>
            <a:ext cx="15984929" cy="1180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lnSpc>
                <a:spcPts val="5200"/>
              </a:lnSpc>
              <a:spcBef>
                <a:spcPts val="0"/>
              </a:spcBef>
              <a:defRPr sz="3500" b="1"/>
            </a:pPr>
            <a:r>
              <a:t>     </a:t>
            </a:r>
            <a:r>
              <a:rPr>
                <a:solidFill>
                  <a:srgbClr val="E43BD5"/>
                </a:solidFill>
              </a:rPr>
              <a:t>Was für Wege findet ihr um eure Bildschirmzeit oder euren Social Media Konsum zu reduzieren? </a:t>
            </a:r>
          </a:p>
        </p:txBody>
      </p:sp>
      <p:sp>
        <p:nvSpPr>
          <p:cNvPr id="458" name="Handlungsmöglichkeiten"/>
          <p:cNvSpPr txBox="1">
            <a:spLocks noGrp="1"/>
          </p:cNvSpPr>
          <p:nvPr>
            <p:ph type="title"/>
          </p:nvPr>
        </p:nvSpPr>
        <p:spPr>
          <a:xfrm>
            <a:off x="5665638" y="3637457"/>
            <a:ext cx="13281933" cy="1496610"/>
          </a:xfrm>
          <a:prstGeom prst="rect">
            <a:avLst/>
          </a:prstGeom>
        </p:spPr>
        <p:txBody>
          <a:bodyPr/>
          <a:lstStyle/>
          <a:p>
            <a:r>
              <a:t>Handlungsmöglichkeiten</a:t>
            </a:r>
          </a:p>
        </p:txBody>
      </p:sp>
      <p:sp>
        <p:nvSpPr>
          <p:cNvPr id="459" name="Auch wenn es ein Problem auf struktureller Ebene ist, lassen sich Möglichkeiten finden, mit dem Gelernten umzugehen"/>
          <p:cNvSpPr txBox="1"/>
          <p:nvPr/>
        </p:nvSpPr>
        <p:spPr>
          <a:xfrm>
            <a:off x="4285489" y="6202591"/>
            <a:ext cx="15984929" cy="1180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lnSpc>
                <a:spcPct val="100000"/>
              </a:lnSpc>
              <a:spcBef>
                <a:spcPts val="0"/>
              </a:spcBef>
              <a:defRPr sz="3500" b="1"/>
            </a:lvl1pPr>
          </a:lstStyle>
          <a:p>
            <a:r>
              <a:t>Auch wenn es ein Problem auf struktureller Ebene ist, lassen sich Möglichkeiten finden, mit dem Gelernten umzugehen</a:t>
            </a:r>
          </a:p>
        </p:txBody>
      </p:sp>
      <p:sp>
        <p:nvSpPr>
          <p:cNvPr id="460" name="Linien"/>
          <p:cNvSpPr/>
          <p:nvPr/>
        </p:nvSpPr>
        <p:spPr>
          <a:xfrm>
            <a:off x="4302550" y="8436781"/>
            <a:ext cx="503986" cy="1"/>
          </a:xfrm>
          <a:prstGeom prst="line">
            <a:avLst/>
          </a:prstGeom>
          <a:ln w="38100">
            <a:solidFill>
              <a:srgbClr val="E43BD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61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ake-Aways"/>
          <p:cNvSpPr txBox="1">
            <a:spLocks noGrp="1"/>
          </p:cNvSpPr>
          <p:nvPr>
            <p:ph type="ctrTitle"/>
          </p:nvPr>
        </p:nvSpPr>
        <p:spPr>
          <a:xfrm>
            <a:off x="1392608" y="8598921"/>
            <a:ext cx="17534841" cy="402518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>
              <a:lnSpc>
                <a:spcPct val="100000"/>
              </a:lnSpc>
              <a:defRPr sz="24400" spc="-488"/>
            </a:lvl1pPr>
          </a:lstStyle>
          <a:p>
            <a:r>
              <a:t>Take-Aways</a:t>
            </a:r>
          </a:p>
        </p:txBody>
      </p:sp>
      <p:sp>
        <p:nvSpPr>
          <p:cNvPr id="46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sp>
        <p:nvSpPr>
          <p:cNvPr id="465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oziale Medien zielen darauf ab, eure Nutzungszeit zu maximieren. Hierfür werden bewusst Mechanismen und Design-Entscheidungen eingesetzt. Es geht hierbei nicht um Unterhaltung oder Information, sondern um Profitmaximierung."/>
          <p:cNvSpPr txBox="1"/>
          <p:nvPr/>
        </p:nvSpPr>
        <p:spPr>
          <a:xfrm>
            <a:off x="4228186" y="3386635"/>
            <a:ext cx="1598493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500"/>
              </a:lnSpc>
              <a:spcBef>
                <a:spcPts val="0"/>
              </a:spcBef>
              <a:defRPr sz="3733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 Soziale Medien zielen darauf ab, eure </a:t>
            </a:r>
            <a:r>
              <a:rPr>
                <a:solidFill>
                  <a:srgbClr val="E43BD5"/>
                </a:solidFill>
              </a:rPr>
              <a:t>Nutzungszeit zu maximieren</a:t>
            </a:r>
            <a:r>
              <a:t>. Hierfür werden bewusst Mechanismen und Design-Entscheidungen eingesetzt. Es geht hierbei nicht um Unterhaltung oder Information, sondern um </a:t>
            </a:r>
            <a:r>
              <a:rPr>
                <a:solidFill>
                  <a:srgbClr val="E43BD5"/>
                </a:solidFill>
              </a:rPr>
              <a:t>Profitmaximierung</a:t>
            </a:r>
            <a:r>
              <a:t>.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46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42</a:t>
            </a:fld>
            <a:endParaRPr/>
          </a:p>
        </p:txBody>
      </p:sp>
      <p:sp>
        <p:nvSpPr>
          <p:cNvPr id="469" name="Kreis"/>
          <p:cNvSpPr/>
          <p:nvPr/>
        </p:nvSpPr>
        <p:spPr>
          <a:xfrm>
            <a:off x="4300393" y="3592755"/>
            <a:ext cx="276859" cy="2768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0" name="Take-Aways"/>
          <p:cNvSpPr txBox="1">
            <a:spLocks noGrp="1"/>
          </p:cNvSpPr>
          <p:nvPr>
            <p:ph type="title"/>
          </p:nvPr>
        </p:nvSpPr>
        <p:spPr>
          <a:xfrm>
            <a:off x="8997881" y="1306688"/>
            <a:ext cx="6330935" cy="1496609"/>
          </a:xfrm>
          <a:prstGeom prst="rect">
            <a:avLst/>
          </a:prstGeom>
        </p:spPr>
        <p:txBody>
          <a:bodyPr/>
          <a:lstStyle/>
          <a:p>
            <a:r>
              <a:t>Take-Aways</a:t>
            </a:r>
          </a:p>
        </p:txBody>
      </p:sp>
      <p:sp>
        <p:nvSpPr>
          <p:cNvPr id="471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oziale Medien zielen darauf ab, eure Nutzungszeit zu maximieren. Hierfür werden bewusst Mechanismen und Design-Entscheidungen eingesetzt. Es geht hierbei nicht um Unterhaltung oder Information, sondern um Profitmaximierung."/>
          <p:cNvSpPr txBox="1"/>
          <p:nvPr/>
        </p:nvSpPr>
        <p:spPr>
          <a:xfrm>
            <a:off x="4228186" y="3386635"/>
            <a:ext cx="1598493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500"/>
              </a:lnSpc>
              <a:spcBef>
                <a:spcPts val="0"/>
              </a:spcBef>
              <a:defRPr sz="3733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 Soziale Medien zielen darauf ab, eure </a:t>
            </a:r>
            <a:r>
              <a:rPr>
                <a:solidFill>
                  <a:srgbClr val="E43BD5"/>
                </a:solidFill>
              </a:rPr>
              <a:t>Nutzungszeit zu maximieren</a:t>
            </a:r>
            <a:r>
              <a:t>. Hierfür werden bewusst Mechanismen und Design-Entscheidungen eingesetzt. Es geht hierbei nicht um Unterhaltung oder Information, sondern um </a:t>
            </a:r>
            <a:r>
              <a:rPr>
                <a:solidFill>
                  <a:srgbClr val="E43BD5"/>
                </a:solidFill>
              </a:rPr>
              <a:t>Profitmaximierung</a:t>
            </a:r>
            <a:r>
              <a:t>.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474" name="Es gibt Alternativen zu profit-orientierten Social Media Plattformen, wie zum Beispiel Mastodon."/>
          <p:cNvSpPr txBox="1"/>
          <p:nvPr/>
        </p:nvSpPr>
        <p:spPr>
          <a:xfrm>
            <a:off x="4170884" y="6302397"/>
            <a:ext cx="15984930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500"/>
              </a:lnSpc>
              <a:spcBef>
                <a:spcPts val="0"/>
              </a:spcBef>
              <a:defRPr sz="3733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 Es gibt </a:t>
            </a:r>
            <a:r>
              <a:rPr>
                <a:solidFill>
                  <a:srgbClr val="E43BD5"/>
                </a:solidFill>
              </a:rPr>
              <a:t>Alternativen </a:t>
            </a:r>
            <a:r>
              <a:t>zu profit-orientierten Social Media Plattformen, wie zum Beispiel Mastodon.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47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43</a:t>
            </a:fld>
            <a:endParaRPr/>
          </a:p>
        </p:txBody>
      </p:sp>
      <p:sp>
        <p:nvSpPr>
          <p:cNvPr id="476" name="Kreis"/>
          <p:cNvSpPr/>
          <p:nvPr/>
        </p:nvSpPr>
        <p:spPr>
          <a:xfrm>
            <a:off x="4300393" y="3592755"/>
            <a:ext cx="276859" cy="2768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7" name="Take-Aways"/>
          <p:cNvSpPr txBox="1">
            <a:spLocks noGrp="1"/>
          </p:cNvSpPr>
          <p:nvPr>
            <p:ph type="title"/>
          </p:nvPr>
        </p:nvSpPr>
        <p:spPr>
          <a:xfrm>
            <a:off x="8997881" y="1306688"/>
            <a:ext cx="6330935" cy="1496609"/>
          </a:xfrm>
          <a:prstGeom prst="rect">
            <a:avLst/>
          </a:prstGeom>
        </p:spPr>
        <p:txBody>
          <a:bodyPr/>
          <a:lstStyle/>
          <a:p>
            <a:r>
              <a:t>Take-Aways</a:t>
            </a:r>
          </a:p>
        </p:txBody>
      </p:sp>
      <p:sp>
        <p:nvSpPr>
          <p:cNvPr id="478" name="Kreis"/>
          <p:cNvSpPr/>
          <p:nvPr/>
        </p:nvSpPr>
        <p:spPr>
          <a:xfrm>
            <a:off x="4300393" y="6499624"/>
            <a:ext cx="276859" cy="27686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9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oziale Medien zielen darauf ab, eure Nutzungszeit zu maximieren. Hierfür werden bewusst Mechanismen und Design-Entscheidungen eingesetzt. Es geht hierbei nicht um Unterhaltung oder Information, sondern um Profitmaximierung."/>
          <p:cNvSpPr txBox="1"/>
          <p:nvPr/>
        </p:nvSpPr>
        <p:spPr>
          <a:xfrm>
            <a:off x="4228186" y="3386635"/>
            <a:ext cx="1598493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500"/>
              </a:lnSpc>
              <a:spcBef>
                <a:spcPts val="0"/>
              </a:spcBef>
              <a:defRPr sz="3733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 Soziale Medien zielen darauf ab, eure </a:t>
            </a:r>
            <a:r>
              <a:rPr>
                <a:solidFill>
                  <a:srgbClr val="E43BD5"/>
                </a:solidFill>
              </a:rPr>
              <a:t>Nutzungszeit zu maximieren</a:t>
            </a:r>
            <a:r>
              <a:t>. Hierfür werden bewusst Mechanismen und Design-Entscheidungen eingesetzt. Es geht hierbei nicht um Unterhaltung oder Information, sondern um </a:t>
            </a:r>
            <a:r>
              <a:rPr>
                <a:solidFill>
                  <a:srgbClr val="E43BD5"/>
                </a:solidFill>
              </a:rPr>
              <a:t>Profitmaximierung</a:t>
            </a:r>
            <a:r>
              <a:t>.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482" name="Es gibt Alternativen zu profit-orientierten Social Media Plattformen, wie zum Beispiel Mastodon."/>
          <p:cNvSpPr txBox="1"/>
          <p:nvPr/>
        </p:nvSpPr>
        <p:spPr>
          <a:xfrm>
            <a:off x="4170884" y="6302397"/>
            <a:ext cx="15984930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500"/>
              </a:lnSpc>
              <a:spcBef>
                <a:spcPts val="0"/>
              </a:spcBef>
              <a:defRPr sz="3733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 Es gibt </a:t>
            </a:r>
            <a:r>
              <a:rPr>
                <a:solidFill>
                  <a:srgbClr val="E43BD5"/>
                </a:solidFill>
              </a:rPr>
              <a:t>Alternativen </a:t>
            </a:r>
            <a:r>
              <a:t>zu profit-orientierten Social Media Plattformen, wie zum Beispiel Mastodon.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48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44</a:t>
            </a:fld>
            <a:endParaRPr/>
          </a:p>
        </p:txBody>
      </p:sp>
      <p:sp>
        <p:nvSpPr>
          <p:cNvPr id="484" name="Kreis"/>
          <p:cNvSpPr/>
          <p:nvPr/>
        </p:nvSpPr>
        <p:spPr>
          <a:xfrm>
            <a:off x="4300393" y="3592755"/>
            <a:ext cx="276859" cy="2768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5" name="Take-Aways"/>
          <p:cNvSpPr txBox="1">
            <a:spLocks noGrp="1"/>
          </p:cNvSpPr>
          <p:nvPr>
            <p:ph type="title"/>
          </p:nvPr>
        </p:nvSpPr>
        <p:spPr>
          <a:xfrm>
            <a:off x="8997881" y="1306688"/>
            <a:ext cx="6330935" cy="1496609"/>
          </a:xfrm>
          <a:prstGeom prst="rect">
            <a:avLst/>
          </a:prstGeom>
        </p:spPr>
        <p:txBody>
          <a:bodyPr/>
          <a:lstStyle/>
          <a:p>
            <a:r>
              <a:t>Take-Aways</a:t>
            </a:r>
          </a:p>
        </p:txBody>
      </p:sp>
      <p:sp>
        <p:nvSpPr>
          <p:cNvPr id="486" name="Kreis"/>
          <p:cNvSpPr/>
          <p:nvPr/>
        </p:nvSpPr>
        <p:spPr>
          <a:xfrm>
            <a:off x="4300393" y="6499624"/>
            <a:ext cx="276859" cy="27686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7" name="Beobachtet euch weiterhin auf Plattformen, die nach dem vorgestellten Geschäftsmodell operieren, um euren persönlichen Bezug besser zu verstehen."/>
          <p:cNvSpPr txBox="1"/>
          <p:nvPr/>
        </p:nvSpPr>
        <p:spPr>
          <a:xfrm>
            <a:off x="4170884" y="8063481"/>
            <a:ext cx="15984930" cy="172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200"/>
              </a:lnSpc>
              <a:spcBef>
                <a:spcPts val="0"/>
              </a:spcBef>
              <a:defRPr sz="3500" b="1"/>
            </a:pPr>
            <a:r>
              <a:t>     </a:t>
            </a:r>
            <a:r>
              <a:rPr>
                <a:solidFill>
                  <a:srgbClr val="E43BD5"/>
                </a:solidFill>
              </a:rPr>
              <a:t>Beobachtet euch weiterhin auf Plattformen</a:t>
            </a:r>
            <a:r>
              <a:t>, die nach dem vorgestellten Geschäftsmodell operieren, um euren persönlichen Bezug besser zu verstehen. </a:t>
            </a:r>
          </a:p>
        </p:txBody>
      </p:sp>
      <p:sp>
        <p:nvSpPr>
          <p:cNvPr id="488" name="Kreis"/>
          <p:cNvSpPr/>
          <p:nvPr/>
        </p:nvSpPr>
        <p:spPr>
          <a:xfrm>
            <a:off x="4300393" y="8244451"/>
            <a:ext cx="276859" cy="27686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9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oziale Medien zielen darauf ab, eure Nutzungszeit zu maximieren. Hierfür werden bewusst Mechanismen und Design-Entscheidungen eingesetzt. Es geht hierbei nicht um Unterhaltung oder Information, sondern um Profitmaximierung."/>
          <p:cNvSpPr txBox="1"/>
          <p:nvPr/>
        </p:nvSpPr>
        <p:spPr>
          <a:xfrm>
            <a:off x="4228186" y="3386635"/>
            <a:ext cx="1598493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500"/>
              </a:lnSpc>
              <a:spcBef>
                <a:spcPts val="0"/>
              </a:spcBef>
              <a:defRPr sz="3733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 Soziale Medien zielen darauf ab, eure </a:t>
            </a:r>
            <a:r>
              <a:rPr>
                <a:solidFill>
                  <a:srgbClr val="E43BD5"/>
                </a:solidFill>
              </a:rPr>
              <a:t>Nutzungszeit zu maximieren</a:t>
            </a:r>
            <a:r>
              <a:t>. Hierfür werden bewusst Mechanismen und Design-Entscheidungen eingesetzt. Es geht hierbei nicht um Unterhaltung oder Information, sondern um </a:t>
            </a:r>
            <a:r>
              <a:rPr>
                <a:solidFill>
                  <a:srgbClr val="E43BD5"/>
                </a:solidFill>
              </a:rPr>
              <a:t>Profitmaximierung</a:t>
            </a:r>
            <a:r>
              <a:t>.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492" name="Es gibt Alternativen zu profit-orientierten Social Media Plattformen, wie zum Beispiel Mastodon."/>
          <p:cNvSpPr txBox="1"/>
          <p:nvPr/>
        </p:nvSpPr>
        <p:spPr>
          <a:xfrm>
            <a:off x="4170884" y="6302397"/>
            <a:ext cx="15984930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500"/>
              </a:lnSpc>
              <a:spcBef>
                <a:spcPts val="0"/>
              </a:spcBef>
              <a:defRPr sz="3733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 Es gibt </a:t>
            </a:r>
            <a:r>
              <a:rPr>
                <a:solidFill>
                  <a:srgbClr val="E43BD5"/>
                </a:solidFill>
              </a:rPr>
              <a:t>Alternativen </a:t>
            </a:r>
            <a:r>
              <a:t>zu profit-orientierten Social Media Plattformen, wie zum Beispiel Mastodon.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49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rPr/>
              <a:t>45</a:t>
            </a:fld>
            <a:endParaRPr/>
          </a:p>
        </p:txBody>
      </p:sp>
      <p:sp>
        <p:nvSpPr>
          <p:cNvPr id="494" name="Kreis"/>
          <p:cNvSpPr/>
          <p:nvPr/>
        </p:nvSpPr>
        <p:spPr>
          <a:xfrm>
            <a:off x="4300393" y="3592755"/>
            <a:ext cx="276859" cy="27685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5" name="Take-Aways"/>
          <p:cNvSpPr txBox="1">
            <a:spLocks noGrp="1"/>
          </p:cNvSpPr>
          <p:nvPr>
            <p:ph type="title"/>
          </p:nvPr>
        </p:nvSpPr>
        <p:spPr>
          <a:xfrm>
            <a:off x="8997881" y="1306688"/>
            <a:ext cx="6330935" cy="1496609"/>
          </a:xfrm>
          <a:prstGeom prst="rect">
            <a:avLst/>
          </a:prstGeom>
        </p:spPr>
        <p:txBody>
          <a:bodyPr/>
          <a:lstStyle/>
          <a:p>
            <a:r>
              <a:t>Take-Aways</a:t>
            </a:r>
          </a:p>
        </p:txBody>
      </p:sp>
      <p:sp>
        <p:nvSpPr>
          <p:cNvPr id="496" name="Kreis"/>
          <p:cNvSpPr/>
          <p:nvPr/>
        </p:nvSpPr>
        <p:spPr>
          <a:xfrm>
            <a:off x="4300393" y="6499624"/>
            <a:ext cx="276859" cy="27686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7" name="Beobachtet euch weiterhin auf Plattformen, die nach dem vorgestellten Geschäftsmodell operieren, um euren persönlichen Bezug besser zu verstehen."/>
          <p:cNvSpPr txBox="1"/>
          <p:nvPr/>
        </p:nvSpPr>
        <p:spPr>
          <a:xfrm>
            <a:off x="4170884" y="8063481"/>
            <a:ext cx="15984930" cy="172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200"/>
              </a:lnSpc>
              <a:spcBef>
                <a:spcPts val="0"/>
              </a:spcBef>
              <a:defRPr sz="3500" b="1"/>
            </a:pPr>
            <a:r>
              <a:t>     </a:t>
            </a:r>
            <a:r>
              <a:rPr>
                <a:solidFill>
                  <a:srgbClr val="E43BD5"/>
                </a:solidFill>
              </a:rPr>
              <a:t>Beobachtet euch weiterhin auf Plattformen</a:t>
            </a:r>
            <a:r>
              <a:t>, die nach dem vorgestellten Geschäftsmodell operieren, um euren persönlichen Bezug besser zu verstehen. </a:t>
            </a:r>
          </a:p>
        </p:txBody>
      </p:sp>
      <p:sp>
        <p:nvSpPr>
          <p:cNvPr id="498" name="Kreis"/>
          <p:cNvSpPr/>
          <p:nvPr/>
        </p:nvSpPr>
        <p:spPr>
          <a:xfrm>
            <a:off x="4300393" y="8244451"/>
            <a:ext cx="276859" cy="27686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9" name="Linien"/>
          <p:cNvSpPr/>
          <p:nvPr/>
        </p:nvSpPr>
        <p:spPr>
          <a:xfrm>
            <a:off x="4199530" y="10394184"/>
            <a:ext cx="503985" cy="1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0" name="Linien"/>
          <p:cNvSpPr/>
          <p:nvPr/>
        </p:nvSpPr>
        <p:spPr>
          <a:xfrm>
            <a:off x="4199530" y="10935056"/>
            <a:ext cx="503985" cy="1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Wie fühlt ihr euch vor/während/nach der Nutzung?        Und wie fühlt es sich an, wenn ihr versucht, euer eigenes Verhalten auf        diesen Plattformen zu beobachten?"/>
          <p:cNvSpPr txBox="1"/>
          <p:nvPr/>
        </p:nvSpPr>
        <p:spPr>
          <a:xfrm>
            <a:off x="4222148" y="10081381"/>
            <a:ext cx="12387835" cy="155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5200"/>
              </a:lnSpc>
              <a:spcBef>
                <a:spcPts val="0"/>
              </a:spcBef>
              <a:defRPr sz="3500" b="1"/>
            </a:pPr>
            <a:r>
              <a:t>     </a:t>
            </a:r>
            <a:r>
              <a:rPr b="0" i="1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sz="3000" b="0" i="1">
                <a:latin typeface="Helvetica Neue Light"/>
                <a:ea typeface="Helvetica Neue Light"/>
                <a:cs typeface="Helvetica Neue Light"/>
                <a:sym typeface="Helvetica Neue Light"/>
              </a:rPr>
              <a:t>Wie fühlt ihr euch vor/während/nach der Nutzung? </a:t>
            </a:r>
            <a:br>
              <a:rPr sz="3000" b="0" i="1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sz="3000" b="0" i="1">
                <a:latin typeface="Helvetica Neue Light"/>
                <a:ea typeface="Helvetica Neue Light"/>
                <a:cs typeface="Helvetica Neue Light"/>
                <a:sym typeface="Helvetica Neue Light"/>
              </a:rPr>
              <a:t>      Und wie fühlt es sich an, wenn ihr versucht, euer eigenes Verhalten auf </a:t>
            </a:r>
            <a:br>
              <a:rPr sz="3000" b="0" i="1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sz="3000" b="0" i="1">
                <a:latin typeface="Helvetica Neue Light"/>
                <a:ea typeface="Helvetica Neue Light"/>
                <a:cs typeface="Helvetica Neue Light"/>
                <a:sym typeface="Helvetica Neue Light"/>
              </a:rPr>
              <a:t>      diesen Plattformen zu beobachten?</a:t>
            </a:r>
          </a:p>
        </p:txBody>
      </p:sp>
      <p:sp>
        <p:nvSpPr>
          <p:cNvPr id="502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46</a:t>
            </a:fld>
            <a:endParaRPr/>
          </a:p>
        </p:txBody>
      </p:sp>
      <p:sp>
        <p:nvSpPr>
          <p:cNvPr id="505" name="M. Henningsen  |  D. Kiewald |  H. Tayeb. |  CC-BY 4.0"/>
          <p:cNvSpPr txBox="1"/>
          <p:nvPr/>
        </p:nvSpPr>
        <p:spPr>
          <a:xfrm>
            <a:off x="587985" y="12148798"/>
            <a:ext cx="10935123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2500" b="1"/>
            </a:pPr>
            <a:r>
              <a:t>M. Henningsen  |  D. Kiewald |  H. Tayeb</a:t>
            </a:r>
            <a:r>
              <a: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. </a:t>
            </a:r>
            <a:r>
              <a:t>|  CC-BY 4.0</a:t>
            </a:r>
          </a:p>
        </p:txBody>
      </p:sp>
      <p:sp>
        <p:nvSpPr>
          <p:cNvPr id="506" name="Vielen Dank :)"/>
          <p:cNvSpPr txBox="1">
            <a:spLocks noGrp="1"/>
          </p:cNvSpPr>
          <p:nvPr>
            <p:ph type="title" idx="4294967295"/>
          </p:nvPr>
        </p:nvSpPr>
        <p:spPr>
          <a:xfrm>
            <a:off x="10021337" y="6250231"/>
            <a:ext cx="4341326" cy="12155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000" spc="-100"/>
            </a:lvl1pPr>
          </a:lstStyle>
          <a:p>
            <a:r>
              <a:t>Vielen Dank :)</a:t>
            </a:r>
          </a:p>
        </p:txBody>
      </p:sp>
      <p:sp>
        <p:nvSpPr>
          <p:cNvPr id="508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  <p:pic>
        <p:nvPicPr>
          <p:cNvPr id="6" name="Grafik 5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3F53CE81-CCA4-8F3C-7DF1-914F50DEB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137" y="12401278"/>
            <a:ext cx="2359039" cy="834367"/>
          </a:xfrm>
          <a:prstGeom prst="rect">
            <a:avLst/>
          </a:prstGeom>
        </p:spPr>
      </p:pic>
      <p:pic>
        <p:nvPicPr>
          <p:cNvPr id="7" name="Grafik 6" descr="Ein Bild, das Text, Grafiken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8F15B6BB-1057-45BE-6A83-0ACEA2EE7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179" y="12252960"/>
            <a:ext cx="2381913" cy="9826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47</a:t>
            </a:fld>
            <a:endParaRPr/>
          </a:p>
        </p:txBody>
      </p:sp>
      <p:sp>
        <p:nvSpPr>
          <p:cNvPr id="511" name="Verwendung dieser Präsentation…"/>
          <p:cNvSpPr txBox="1"/>
          <p:nvPr/>
        </p:nvSpPr>
        <p:spPr>
          <a:xfrm>
            <a:off x="634268" y="10439432"/>
            <a:ext cx="11165587" cy="1414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2500" b="1" spc="-50"/>
            </a:pPr>
            <a:r>
              <a:t>Verwendung dieser Präsentation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spc="-36"/>
            </a:pPr>
            <a:r>
              <a:t>Diese Präsentation ist eine Open Educational Resource (OER) und darf im Rahmen der CC-BY 4.0 Lizenz weiterverwendet und angepasst werden, ohne das dies einer gesonderten Erlaubnis der Ersteller*innen erfordert.</a:t>
            </a:r>
            <a:endParaRPr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 sz="1800" spc="-36"/>
            </a:pPr>
            <a:r>
              <a:t>Ausnahme hiervon sind Zitate (auch Bildzitate), welche nicht unter die freie Lizenz fallen.</a:t>
            </a:r>
          </a:p>
        </p:txBody>
      </p:sp>
      <p:sp>
        <p:nvSpPr>
          <p:cNvPr id="513" name="M. Henningsen  |  D. Kiewald |  H. Tayeb. |  CC-BY 4.0"/>
          <p:cNvSpPr txBox="1"/>
          <p:nvPr/>
        </p:nvSpPr>
        <p:spPr>
          <a:xfrm>
            <a:off x="587985" y="12148798"/>
            <a:ext cx="10935123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2500" b="1"/>
            </a:pPr>
            <a:r>
              <a:t>M. Henningsen  |  D. Kiewald |  H. Tayeb</a:t>
            </a:r>
            <a:r>
              <a: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. </a:t>
            </a:r>
            <a:r>
              <a:t>|  CC-BY 4.0</a:t>
            </a:r>
          </a:p>
        </p:txBody>
      </p:sp>
      <p:sp>
        <p:nvSpPr>
          <p:cNvPr id="514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  <p:pic>
        <p:nvPicPr>
          <p:cNvPr id="2" name="Grafik 1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F48733D5-33C5-4127-7F00-B1BEB0294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137" y="12401278"/>
            <a:ext cx="2359039" cy="834367"/>
          </a:xfrm>
          <a:prstGeom prst="rect">
            <a:avLst/>
          </a:prstGeom>
        </p:spPr>
      </p:pic>
      <p:pic>
        <p:nvPicPr>
          <p:cNvPr id="3" name="Grafik 2" descr="Ein Bild, das Text, Grafiken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9AB7F7C4-2282-0038-4FD1-B485A9855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179" y="12252960"/>
            <a:ext cx="2381913" cy="9826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93" name="/ Social Media Konsum"/>
          <p:cNvSpPr txBox="1"/>
          <p:nvPr/>
        </p:nvSpPr>
        <p:spPr>
          <a:xfrm>
            <a:off x="778234" y="631002"/>
            <a:ext cx="361156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Konsum</a:t>
            </a:r>
          </a:p>
        </p:txBody>
      </p:sp>
      <p:sp>
        <p:nvSpPr>
          <p:cNvPr id="194" name="Wer nutzt regelmäßig Instagram?"/>
          <p:cNvSpPr txBox="1"/>
          <p:nvPr/>
        </p:nvSpPr>
        <p:spPr>
          <a:xfrm>
            <a:off x="5076687" y="6321956"/>
            <a:ext cx="14912522" cy="107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7000" b="1"/>
            </a:pPr>
            <a:r>
              <a:rPr dirty="0" err="1"/>
              <a:t>Wer</a:t>
            </a:r>
            <a:r>
              <a:rPr dirty="0"/>
              <a:t> </a:t>
            </a:r>
            <a:r>
              <a:rPr dirty="0" err="1"/>
              <a:t>nutzt</a:t>
            </a:r>
            <a:r>
              <a:rPr dirty="0"/>
              <a:t> </a:t>
            </a:r>
            <a:r>
              <a:rPr dirty="0" err="1"/>
              <a:t>regelmäßig</a:t>
            </a:r>
            <a:r>
              <a:rPr dirty="0"/>
              <a:t> </a:t>
            </a:r>
            <a:r>
              <a:rPr dirty="0">
                <a:solidFill>
                  <a:srgbClr val="E43BD5"/>
                </a:solidFill>
              </a:rPr>
              <a:t>Instagram</a:t>
            </a:r>
            <a:r>
              <a:rPr dirty="0"/>
              <a:t>?</a:t>
            </a:r>
          </a:p>
        </p:txBody>
      </p:sp>
      <p:sp>
        <p:nvSpPr>
          <p:cNvPr id="195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98" name="/ Social Media Konsum"/>
          <p:cNvSpPr txBox="1"/>
          <p:nvPr/>
        </p:nvSpPr>
        <p:spPr>
          <a:xfrm>
            <a:off x="778234" y="631002"/>
            <a:ext cx="361156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Konsum</a:t>
            </a:r>
          </a:p>
        </p:txBody>
      </p:sp>
      <p:sp>
        <p:nvSpPr>
          <p:cNvPr id="199" name="Wer nutzt regelmäßig TikTok?"/>
          <p:cNvSpPr txBox="1"/>
          <p:nvPr/>
        </p:nvSpPr>
        <p:spPr>
          <a:xfrm>
            <a:off x="5076687" y="6280343"/>
            <a:ext cx="14230625" cy="115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/>
            </a:pPr>
            <a:r>
              <a:t>Wer nutzt regelmäßig </a:t>
            </a:r>
            <a:r>
              <a:rPr>
                <a:solidFill>
                  <a:srgbClr val="E43BD5"/>
                </a:solidFill>
              </a:rPr>
              <a:t>TikTok</a:t>
            </a:r>
            <a:r>
              <a:t>?</a:t>
            </a:r>
          </a:p>
        </p:txBody>
      </p:sp>
      <p:sp>
        <p:nvSpPr>
          <p:cNvPr id="200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03" name="/ Social Media Konsum"/>
          <p:cNvSpPr txBox="1"/>
          <p:nvPr/>
        </p:nvSpPr>
        <p:spPr>
          <a:xfrm>
            <a:off x="778234" y="631002"/>
            <a:ext cx="361156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Konsum</a:t>
            </a:r>
          </a:p>
        </p:txBody>
      </p:sp>
      <p:sp>
        <p:nvSpPr>
          <p:cNvPr id="204" name="Wer nutzt regelmäßig Snapchat?"/>
          <p:cNvSpPr txBox="1"/>
          <p:nvPr/>
        </p:nvSpPr>
        <p:spPr>
          <a:xfrm>
            <a:off x="5076687" y="6280343"/>
            <a:ext cx="14230625" cy="115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/>
            </a:pPr>
            <a:r>
              <a:t>Wer nutzt regelmäßig </a:t>
            </a:r>
            <a:r>
              <a:rPr>
                <a:solidFill>
                  <a:srgbClr val="E43BD5"/>
                </a:solidFill>
              </a:rPr>
              <a:t>Snapchat</a:t>
            </a:r>
            <a:r>
              <a:t>?</a:t>
            </a:r>
          </a:p>
        </p:txBody>
      </p:sp>
      <p:sp>
        <p:nvSpPr>
          <p:cNvPr id="205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08" name="/ Social Media Konsum"/>
          <p:cNvSpPr txBox="1"/>
          <p:nvPr/>
        </p:nvSpPr>
        <p:spPr>
          <a:xfrm>
            <a:off x="778234" y="631002"/>
            <a:ext cx="361156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Konsum</a:t>
            </a:r>
          </a:p>
        </p:txBody>
      </p:sp>
      <p:sp>
        <p:nvSpPr>
          <p:cNvPr id="209" name="Wer nutzt regelmäßig WeChat?"/>
          <p:cNvSpPr txBox="1"/>
          <p:nvPr/>
        </p:nvSpPr>
        <p:spPr>
          <a:xfrm>
            <a:off x="5076687" y="6280343"/>
            <a:ext cx="14230625" cy="115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/>
            </a:pPr>
            <a:r>
              <a:t>Wer nutzt regelmäßig </a:t>
            </a:r>
            <a:r>
              <a:rPr>
                <a:solidFill>
                  <a:srgbClr val="E43BD5"/>
                </a:solidFill>
              </a:rPr>
              <a:t>WeChat</a:t>
            </a:r>
            <a:r>
              <a:t>?</a:t>
            </a:r>
          </a:p>
        </p:txBody>
      </p:sp>
      <p:sp>
        <p:nvSpPr>
          <p:cNvPr id="210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13" name="/ Social Media Konsum"/>
          <p:cNvSpPr txBox="1"/>
          <p:nvPr/>
        </p:nvSpPr>
        <p:spPr>
          <a:xfrm>
            <a:off x="778234" y="631002"/>
            <a:ext cx="361156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b="1">
                <a:solidFill>
                  <a:srgbClr val="A9A9A9"/>
                </a:solidFill>
              </a:defRPr>
            </a:lvl1pPr>
          </a:lstStyle>
          <a:p>
            <a:r>
              <a:t>/ Social Media Konsum</a:t>
            </a:r>
          </a:p>
        </p:txBody>
      </p:sp>
      <p:sp>
        <p:nvSpPr>
          <p:cNvPr id="214" name="Wer nutzt regelmäßig Facebook?"/>
          <p:cNvSpPr txBox="1"/>
          <p:nvPr/>
        </p:nvSpPr>
        <p:spPr>
          <a:xfrm>
            <a:off x="5076687" y="6280343"/>
            <a:ext cx="14230625" cy="115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 b="1"/>
            </a:pPr>
            <a:r>
              <a:t>Wer nutzt regelmäßig </a:t>
            </a:r>
            <a:r>
              <a:rPr>
                <a:solidFill>
                  <a:srgbClr val="E43BD5"/>
                </a:solidFill>
              </a:rPr>
              <a:t>Facebook</a:t>
            </a:r>
            <a:r>
              <a:t>?</a:t>
            </a:r>
          </a:p>
        </p:txBody>
      </p:sp>
      <p:sp>
        <p:nvSpPr>
          <p:cNvPr id="215" name="Warum ist Social Media kostenlos?"/>
          <p:cNvSpPr txBox="1"/>
          <p:nvPr/>
        </p:nvSpPr>
        <p:spPr>
          <a:xfrm>
            <a:off x="568928" y="13080999"/>
            <a:ext cx="369646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A9A9A9"/>
                </a:solidFill>
              </a:defRPr>
            </a:lvl1pPr>
          </a:lstStyle>
          <a:p>
            <a:r>
              <a:t>Warum ist Social Media kostenlos?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1787</Words>
  <Application>Microsoft Macintosh PowerPoint</Application>
  <PresentationFormat>Benutzerdefiniert</PresentationFormat>
  <Paragraphs>248</Paragraphs>
  <Slides>47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3" baseType="lpstr">
      <vt:lpstr>Arial Unicode MS</vt:lpstr>
      <vt:lpstr>Helvetica Neue</vt:lpstr>
      <vt:lpstr>Helvetica Neue Light</vt:lpstr>
      <vt:lpstr>Helvetica Neue Medium</vt:lpstr>
      <vt:lpstr>Times Roman</vt:lpstr>
      <vt:lpstr>20_BasicBlack</vt:lpstr>
      <vt:lpstr>Social Media Account</vt:lpstr>
      <vt:lpstr>PowerPoint-Präsentation</vt:lpstr>
      <vt:lpstr>Social Media Konsum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Social  Media Geschäftsmodell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PAUSE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Addictive Design</vt:lpstr>
      <vt:lpstr>Addictive Design</vt:lpstr>
      <vt:lpstr>Endless Scrolling</vt:lpstr>
      <vt:lpstr>Soziale Impulse</vt:lpstr>
      <vt:lpstr>PowerPoint-Präsentation</vt:lpstr>
      <vt:lpstr>PowerPoint-Präsentation</vt:lpstr>
      <vt:lpstr>Handlungs möglichkeiten</vt:lpstr>
      <vt:lpstr>Handlungsmöglichkeiten</vt:lpstr>
      <vt:lpstr>Handlungsmöglichkeiten</vt:lpstr>
      <vt:lpstr>Take-Aways</vt:lpstr>
      <vt:lpstr>Take-Aways</vt:lpstr>
      <vt:lpstr>Take-Aways</vt:lpstr>
      <vt:lpstr>Take-Aways</vt:lpstr>
      <vt:lpstr>Take-Aways</vt:lpstr>
      <vt:lpstr>Vielen Dank :)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TU-Pseudonym 16965436573312448440236382481</cp:lastModifiedBy>
  <cp:revision>2</cp:revision>
  <dcterms:modified xsi:type="dcterms:W3CDTF">2025-04-07T19:42:19Z</dcterms:modified>
</cp:coreProperties>
</file>