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p:scale>
          <a:sx n="69" d="100"/>
          <a:sy n="69" d="100"/>
        </p:scale>
        <p:origin x="160"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Worum geht es in dieser Schulstunde? Schaut euch das Video an und nennt eure Vermutungen! </a:t>
            </a:r>
          </a:p>
          <a:p>
            <a:r>
              <a:t>[Wiedergabe des Videos bis 0:19]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Virtuell am Computer erzeugte Charaktere sind jetzt nicht etwas komplett Neues: Zum Beispiel ist schon 1995 mit Toy Story der erste vollständig am Computer animierte Kinofilm entstanden. 2007 entstand die virtuelle Popsängerin Miku Hatsune. Also alles gar nicht so neu? Doch, was neuer ist, sind nun die komplett virtuellen Influencer:innen. Die erste VI ist Miquela Sousa, bekannt als Lil Miquela. Sie wurde 2016 von dem Start-up Brud erschaffen und hat über mehrere Plattformen verteilt über 6 Millionen Follower:innen und zählt damit zu den erfolgreichsten VIs.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Als nächstes können wir fragen: Wer steckt hinter so einer VI? In der Regel werde Virtuelle Influencer:innen von Start-ups oder Privatpersonen erstellt. Wir haben vorhin schon das Start-up Brud erwähnt. Die Ersteller:innen wollen mit ihren Erfindungen Geld verdienen. Wenn also eine VI Werbung macht, geht das Geld, das normalerweise an die Influencer:in gehen würde, an die Ersteller:innen der VI. Und diese Ersteller:innen designen die VI so, wie sie sich das vorstellen, bzw. wie es zu der Marke passt. Mittlerweile gibt es über 200 verschiedene VIs.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Was VIs sind, haben wir gerade kurz er-klärt. Aber wie wirken VI Profile auf Nut-zer:innen der Apps? Das wollen wir gleich in einem kurzen Experiment anhand von einzelnen Posts ausprobieren. </a:t>
            </a:r>
          </a:p>
          <a:p>
            <a:r>
              <a:t>Wärt ihr in der Lage einen Post einer VI auf der For-You-Page/im Feed zu erkennen?</a:t>
            </a:r>
          </a:p>
          <a:p>
            <a:r>
              <a:t>Wir zeigen euch gleich jeweils immer ein Bild. Die Frage ist, ob das Bild virtuell oder real ist. Es melden sich bitte gleich immer alle die, die glauben, dass das Bild eine virtuelle Person zeigt.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VIs werden in der Regel von 3D-Künstler:innen an Computern erstellt, dies nennt sich dann Computer Generated Imagery, kurz CGI. Andere genutzte Techniken, die ich euch gleich noch näher vorstelle, sind Motion Capture und Face Tracking. Künstliche Intelligenz (KI) kommt seltener zum Einsatz, aber spielt auch eine wichtige Rolle in der VI-Erstellung.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r>
              <a:t>CGI beschreibt computergenerierte visuel-le Inhalte wie 2D- und 3D-Animationen, Spezialeffekte und virtuelle Umgebungen. Das habt ihr alle bestimmt schon in Filmen wie "Der Herr der Ringe", "Marvel: Avengers" oder "Avatar" gesehen. Auch in der Werbung wird CGI viel genutzt, um Spannung zu erzeugen und fiktive Ele-mente zu erstellen.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Um Charaktere zum "Leben zu erwecken", werden die Bewegungen von Schauspie-ler:innen aufgezeichnet: Dazu nutzt man so genannte Motion Capture Suits. Das sind tragbare Anzüge mit vielen Sensoren und Positionsmakern, mit deren Hilfe man die Bewegungen einzelner Körperteile und Gelenke präzise verfolgen kann. Diese so erfassten Bewegungen können die Künst-ler:innen am PC dann auf den virtuellen Charakter übertragen.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Auch Bewegungen des Gesichts können getrackt, also nachverfolgt werden, um so realistische Mimik und Emotionen darstel-len zu können. Dazu wird eine Kamera am Kopf der Schauspieler:innen angebracht, die das Gesicht durchgehend filmt. Das Gesicht kann dann in Echtzeit lokalisiert und verfolgt werden. Mithilfe von Algorithmen können Gesichtsmerkmale analysiert werden und diese sogar zu bestimmten Gesichtsaus-drücken "gecoded", also zugeordnet, wer-den.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Künstliche Intelligenz (KI) spielt bei der Erstellung von virtuellen Charakteren eine immer größere Rolle – welche in Zukunft auch sicher noch weiterwachsen wird.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KI, konkret Deep Learning, nutzt große Mengen von Daten, lernt deren Muster und kann daraus neue realistische Inhalte erstellen. Online Services wie Mi-djourney und Dalle generieren aus Text-eingaben zum Beispiel Bilder, andere KI-Systeme können aber auch Video generie-ren.</a:t>
            </a:r>
          </a:p>
          <a:p>
            <a:r>
              <a:t>Bekannt sind auch sogenannte Deepfakes, bei denen der Kopf einer beliebigen be-rühmten Person in ein Video eingefügt wird. Dies wurde in der Vergangenheit be-reits zur Verbreitung von Fake News ge-nutzt.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Aber nicht nur Bilder, sondern auch Text und Audio können von KI-Systemen ge-neriert werden. </a:t>
            </a:r>
          </a:p>
          <a:p>
            <a:r>
              <a:t>Natural Language Processing (NLP), zu deutsch „Natürliche Sprachverarbeitung“, beschreibt die automatisierte Erzeugung und Verarbeitung von Texten. ChatGPT ist das bekannteste dieser Sprachmodelle, es gibt aber auch viele weitere, teils speziali-sierte Modelle, die theoretisch jede Art von Text in beliebigen Sprachstylen erstellen können. Im Kontext von VIs können diese Sprachmodelle dann z.B. genutzt werden um Bildunterschriften und -beschreibungen, sogenannte Captions, zu erstellen, Songtexte zu schreiben, oder auch mit Follower:innen zu interagieren.</a:t>
            </a:r>
          </a:p>
          <a:p>
            <a:endParaRPr/>
          </a:p>
          <a:p>
            <a:r>
              <a:t>Um das nochmal ganz deutlich zu sagen: Die meisten virtuellen Influencer:innen werden ohne KI-Unterstützung von 3D-Künstler:innen erstellt. Oft ist auch unklar, welche Methoden konkret für welche VI benutzt werden. Dennoch spielen KI-Methoden eine Rolle und werden in Zukunft vermutlich immer wichtiger werden.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Heute soll es also um Virtuelle In-fluencer:innen gehen. Dafür ist es gut, wenn wir uns zunächst mit den Definitio-nen auseinander setzen.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r>
              <a:t>Für den Rest der Stunde sind wir vor allem daran interessiert, wie ihr VIs einschätzt und versteht. Jede Gruppe erforscht das Phänomen Virtuelle Influencer:in anhand einer spezifischen VI. Beachtet dabei vor allem, wie Menschen auf die VI reagieren, wie die VI präsentiert wird und welche Probleme ihr seht. Ihr habt 25 Minuten Zeit, um euch das Material anzuschauen, euch auszutauschen und das Arbeitsblatt auszufüllen. Danach kommen wir wieder im Plenum zusammen und besprechen die Ergebnisse, aber ihr müsst keine Präsenta-tion vorbereiten.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Was Influencer:innen sind, wisst ihr wahr-scheinlich besser als ich. Influencer:innen sind Personen, die in den sozialen Medien regelmäßig Bilder, Videos und Texte pos-ten und ihre Followerschaft an ihrem Le-ben teilhaben lassen. Häufig passiert dies in Kooperation mit verschiedenen Brands und im Zusammenhang mit verschiedenen Produkten.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Von Virtuellen Influencer:innen (VIs) habt ihr vielleicht auch schon einmal gehört, oder seid ihnen auf der ein oder anderen Plattform begegnet. Sie sind ein etwas neueres Phänomen. Tatsächlich ist die Definition von VIs gar nicht so einfach. Wir definieren sie aber so: VIs sind virtuelle Charaktere, die wie reale Influencer:innen Social Media Profile mit einheitlichem Konzept und eine Präsenz in den sozialen Netzwerken haben. Ihr Erscheinungsbild auf Fotos und in Videos wird mit Compu-tertechnik und Methoden der KI erstellt. Dazu kommen wir später noch. Auch VIs können für Werbezwecke eingesetzt wer-den.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Sie haben also beide eine Social Media Präsenz.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Und funktionieren beide über Werbung.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VIs unterscheiden sich darin, dass sie virtuelle Charaktere sind.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Man kann verschiedene Arten von VIs unterscheiden: es gibt manche, die eindeutig nicht-menschlich sind, andere haben ein comichaftes Auftreten und wiederum andere zeigen ein sehr menschliches Erscheinungsbild. </a:t>
            </a:r>
          </a:p>
          <a:p>
            <a:r>
              <a:t>(Kurze Beschreibung der abgebildeten VIs)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Heute wollen wir uns mit den VIs beschäftigen, die ein menschliches Erscheinungsbild haben.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in und Datum"/>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Autor:in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99" name="Folientitel"/>
          <p:cNvSpPr txBox="1">
            <a:spLocks noGrp="1"/>
          </p:cNvSpPr>
          <p:nvPr>
            <p:ph type="title" hasCustomPrompt="1"/>
          </p:nvPr>
        </p:nvSpPr>
        <p:spPr>
          <a:xfrm>
            <a:off x="1206500" y="952500"/>
            <a:ext cx="21971000" cy="1434949"/>
          </a:xfrm>
          <a:prstGeom prst="rect">
            <a:avLst/>
          </a:prstGeom>
        </p:spPr>
        <p:txBody>
          <a:bodyPr/>
          <a:lstStyle/>
          <a:p>
            <a:r>
              <a:t>Folientitel</a:t>
            </a:r>
          </a:p>
        </p:txBody>
      </p:sp>
      <p:sp>
        <p:nvSpPr>
          <p:cNvPr id="100" name="Folien-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Titel"/>
          <p:cNvSpPr txBox="1">
            <a:spLocks noGrp="1"/>
          </p:cNvSpPr>
          <p:nvPr>
            <p:ph type="title" hasCustomPrompt="1"/>
          </p:nvPr>
        </p:nvSpPr>
        <p:spPr>
          <a:xfrm>
            <a:off x="1206500" y="952500"/>
            <a:ext cx="21971000" cy="1435100"/>
          </a:xfrm>
          <a:prstGeom prst="rect">
            <a:avLst/>
          </a:prstGeom>
        </p:spPr>
        <p:txBody>
          <a:bodyPr/>
          <a:lstStyle/>
          <a:p>
            <a:r>
              <a:t>Agenda-Titel</a:t>
            </a:r>
          </a:p>
        </p:txBody>
      </p:sp>
      <p:sp>
        <p:nvSpPr>
          <p:cNvPr id="109" name="Agenda-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11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11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11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1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26"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27" name="Textebene 1…"/>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2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35" name="Quellenangabe"/>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36" name="Textebene 1…"/>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3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44" name="Nahaufnahme von Wildpflanzen, die zwischen Lavasteinen wachsen"/>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45" name="Große Felsformation unter dunklen Wolken mit einem Pfad im Vordergr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46" name="Nahaufnahme einer Wildpflanze, die zwischen Lavasteinen wächst"/>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4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54" name="Wasserfall umgeben von einer grünen Felsenlandschaft"/>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5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6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Grüne, hügelige Landschaft"/>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in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Autor:in und Datum</a:t>
            </a:r>
          </a:p>
        </p:txBody>
      </p:sp>
      <p:sp>
        <p:nvSpPr>
          <p:cNvPr id="24" name="Textebene 1…"/>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 </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3" name="Textebene 1…"/>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4" name="Moosbedeckte Felsen"/>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61"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2"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63" name="Große Felsformation unter dunklen Wolken mit einem Pfad im Vordergr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 &amp; Livevideo – klein">
    <p:spTree>
      <p:nvGrpSpPr>
        <p:cNvPr id="1" name=""/>
        <p:cNvGrpSpPr/>
        <p:nvPr/>
      </p:nvGrpSpPr>
      <p:grpSpPr>
        <a:xfrm>
          <a:off x="0" y="0"/>
          <a:ext cx="0" cy="0"/>
          <a:chOff x="0" y="0"/>
          <a:chExt cx="0" cy="0"/>
        </a:xfrm>
      </p:grpSpPr>
      <p:sp>
        <p:nvSpPr>
          <p:cNvPr id="71"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72"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73"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Punkte &amp; Livevideo – groß">
    <p:spTree>
      <p:nvGrpSpPr>
        <p:cNvPr id="1" name=""/>
        <p:cNvGrpSpPr/>
        <p:nvPr/>
      </p:nvGrpSpPr>
      <p:grpSpPr>
        <a:xfrm>
          <a:off x="0" y="0"/>
          <a:ext cx="0" cy="0"/>
          <a:chOff x="0" y="0"/>
          <a:chExt cx="0" cy="0"/>
        </a:xfrm>
      </p:grpSpPr>
      <p:sp>
        <p:nvSpPr>
          <p:cNvPr id="81"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82"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3"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8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9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9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virtual-influencer.png" descr="virtual-influencer.png"/>
          <p:cNvPicPr>
            <a:picLocks noChangeAspect="1"/>
          </p:cNvPicPr>
          <p:nvPr/>
        </p:nvPicPr>
        <p:blipFill>
          <a:blip r:embed="rId2"/>
          <a:stretch>
            <a:fillRect/>
          </a:stretch>
        </p:blipFill>
        <p:spPr>
          <a:xfrm>
            <a:off x="-21469" y="-586473"/>
            <a:ext cx="24426938" cy="16285946"/>
          </a:xfrm>
          <a:prstGeom prst="rect">
            <a:avLst/>
          </a:prstGeom>
          <a:ln w="12700">
            <a:miter lim="400000"/>
          </a:ln>
        </p:spPr>
      </p:pic>
      <p:pic>
        <p:nvPicPr>
          <p:cNvPr id="172" name="deol-logo_Main Light Logo.png" descr="deol-logo_Main Light Logo.png"/>
          <p:cNvPicPr>
            <a:picLocks noChangeAspect="1"/>
          </p:cNvPicPr>
          <p:nvPr/>
        </p:nvPicPr>
        <p:blipFill>
          <a:blip r:embed="rId3"/>
          <a:stretch>
            <a:fillRect/>
          </a:stretch>
        </p:blipFill>
        <p:spPr>
          <a:xfrm>
            <a:off x="21208437" y="12379345"/>
            <a:ext cx="2454167" cy="869747"/>
          </a:xfrm>
          <a:prstGeom prst="rect">
            <a:avLst/>
          </a:prstGeom>
          <a:ln w="12700">
            <a:miter lim="400000"/>
          </a:ln>
        </p:spPr>
      </p:pic>
      <p:sp>
        <p:nvSpPr>
          <p:cNvPr id="173" name="Zahra Ghanizadeh…"/>
          <p:cNvSpPr txBox="1"/>
          <p:nvPr/>
        </p:nvSpPr>
        <p:spPr>
          <a:xfrm>
            <a:off x="748042" y="10195505"/>
            <a:ext cx="5502953" cy="2244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just" defTabSz="420623">
              <a:lnSpc>
                <a:spcPct val="100000"/>
              </a:lnSpc>
              <a:spcBef>
                <a:spcPts val="0"/>
              </a:spcBef>
              <a:defRPr sz="2300" b="1">
                <a:solidFill>
                  <a:srgbClr val="000000"/>
                </a:solidFill>
              </a:defRPr>
            </a:pPr>
            <a:r>
              <a:rPr dirty="0"/>
              <a:t>Zahra </a:t>
            </a:r>
            <a:r>
              <a:rPr dirty="0" err="1"/>
              <a:t>Ghanizadeh</a:t>
            </a:r>
            <a:endParaRPr dirty="0"/>
          </a:p>
          <a:p>
            <a:pPr algn="just" defTabSz="420623">
              <a:lnSpc>
                <a:spcPct val="100000"/>
              </a:lnSpc>
              <a:spcBef>
                <a:spcPts val="0"/>
              </a:spcBef>
              <a:defRPr sz="2300" b="1">
                <a:solidFill>
                  <a:srgbClr val="000000"/>
                </a:solidFill>
              </a:defRPr>
            </a:pPr>
            <a:r>
              <a:rPr dirty="0"/>
              <a:t>Birte Heidebrecht</a:t>
            </a:r>
          </a:p>
          <a:p>
            <a:pPr algn="just" defTabSz="420623">
              <a:lnSpc>
                <a:spcPct val="100000"/>
              </a:lnSpc>
              <a:spcBef>
                <a:spcPts val="0"/>
              </a:spcBef>
              <a:defRPr sz="2300" b="1">
                <a:solidFill>
                  <a:srgbClr val="000000"/>
                </a:solidFill>
              </a:defRPr>
            </a:pPr>
            <a:r>
              <a:rPr dirty="0"/>
              <a:t>Alina Ohnesorge</a:t>
            </a:r>
          </a:p>
          <a:p>
            <a:pPr algn="just" defTabSz="420623">
              <a:lnSpc>
                <a:spcPct val="100000"/>
              </a:lnSpc>
              <a:spcBef>
                <a:spcPts val="0"/>
              </a:spcBef>
              <a:defRPr sz="2300" b="1">
                <a:solidFill>
                  <a:srgbClr val="000000"/>
                </a:solidFill>
              </a:defRPr>
            </a:pPr>
            <a:r>
              <a:rPr dirty="0"/>
              <a:t>Kim </a:t>
            </a:r>
            <a:r>
              <a:rPr dirty="0" err="1"/>
              <a:t>Taragan</a:t>
            </a:r>
            <a:endParaRPr dirty="0"/>
          </a:p>
          <a:p>
            <a:pPr defTabSz="759459">
              <a:lnSpc>
                <a:spcPct val="100000"/>
              </a:lnSpc>
              <a:spcBef>
                <a:spcPts val="0"/>
              </a:spcBef>
              <a:defRPr sz="2300" b="1">
                <a:solidFill>
                  <a:srgbClr val="000000"/>
                </a:solidFill>
              </a:defRPr>
            </a:pPr>
            <a:endParaRPr dirty="0"/>
          </a:p>
          <a:p>
            <a:pPr defTabSz="759459">
              <a:lnSpc>
                <a:spcPct val="100000"/>
              </a:lnSpc>
              <a:spcBef>
                <a:spcPts val="0"/>
              </a:spcBef>
              <a:defRPr sz="2300" b="1">
                <a:solidFill>
                  <a:srgbClr val="000000"/>
                </a:solidFill>
              </a:defRPr>
            </a:pPr>
            <a:r>
              <a:rPr dirty="0"/>
              <a:t>CC-BY 4.0</a:t>
            </a:r>
          </a:p>
        </p:txBody>
      </p:sp>
      <p:sp>
        <p:nvSpPr>
          <p:cNvPr id="2" name="Post vom 1. Januar 2024…">
            <a:extLst>
              <a:ext uri="{FF2B5EF4-FFF2-40B4-BE49-F238E27FC236}">
                <a16:creationId xmlns:a16="http://schemas.microsoft.com/office/drawing/2014/main" id="{60469C75-9423-D842-07AD-A117A5E5AE35}"/>
              </a:ext>
            </a:extLst>
          </p:cNvPr>
          <p:cNvSpPr txBox="1"/>
          <p:nvPr/>
        </p:nvSpPr>
        <p:spPr>
          <a:xfrm>
            <a:off x="748042" y="12539965"/>
            <a:ext cx="7097038" cy="451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R="457200" defTabSz="450215">
              <a:lnSpc>
                <a:spcPts val="3100"/>
              </a:lnSpc>
              <a:spcBef>
                <a:spcPts val="0"/>
              </a:spcBef>
              <a:defRPr sz="1800">
                <a:solidFill>
                  <a:srgbClr val="A9A9A9"/>
                </a:solidFill>
              </a:defRPr>
            </a:pPr>
            <a:r>
              <a:rPr lang="de-DE" dirty="0">
                <a:solidFill>
                  <a:schemeClr val="bg1"/>
                </a:solidFill>
              </a:rPr>
              <a:t>Bild, original: Hi! ESTUDIO/</a:t>
            </a:r>
            <a:r>
              <a:rPr lang="de-DE" dirty="0" err="1">
                <a:solidFill>
                  <a:schemeClr val="bg1"/>
                </a:solidFill>
              </a:rPr>
              <a:t>unsplash</a:t>
            </a:r>
            <a:r>
              <a:rPr lang="de-DE" dirty="0">
                <a:solidFill>
                  <a:schemeClr val="bg1"/>
                </a:solidFill>
              </a:rPr>
              <a:t>; Bearbeitung: Anna Kraher</a:t>
            </a:r>
            <a:endParaRPr dirty="0">
              <a:solidFill>
                <a:schemeClr val="bg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Haben eine Social-Media-Präsenz durch regelmäßiges posten von Bildern, Videos und Texte und lassen ihre Followerschaft an ihrem Leben teilhaben.…"/>
          <p:cNvSpPr txBox="1"/>
          <p:nvPr/>
        </p:nvSpPr>
        <p:spPr>
          <a:xfrm>
            <a:off x="1435851" y="3160520"/>
            <a:ext cx="13077328" cy="272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Haben eine </a:t>
            </a:r>
            <a:r>
              <a:rPr>
                <a:solidFill>
                  <a:srgbClr val="E43BD5"/>
                </a:solidFill>
              </a:rPr>
              <a:t>Social-Media-Präsenz</a:t>
            </a:r>
            <a:r>
              <a:t> durch regelmäßiges posten von Bildern, Videos und Texte und lassen ihre Followerschaft an ihrem Leben teilhaben.</a:t>
            </a:r>
          </a:p>
          <a:p>
            <a:pPr>
              <a:spcBef>
                <a:spcPts val="3000"/>
              </a:spcBef>
              <a:defRPr sz="4000"/>
            </a:pPr>
            <a:r>
              <a:t>Kooperieren mit Marken durch </a:t>
            </a:r>
            <a:r>
              <a:rPr>
                <a:solidFill>
                  <a:srgbClr val="E43BD5"/>
                </a:solidFill>
              </a:rPr>
              <a:t>Werbe</a:t>
            </a:r>
            <a:r>
              <a:t>verträge.</a:t>
            </a:r>
          </a:p>
        </p:txBody>
      </p:sp>
      <p:sp>
        <p:nvSpPr>
          <p:cNvPr id="23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31" name="[Influencer:innen]"/>
          <p:cNvSpPr txBox="1"/>
          <p:nvPr/>
        </p:nvSpPr>
        <p:spPr>
          <a:xfrm>
            <a:off x="1337564" y="1164913"/>
            <a:ext cx="107200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[Influencer:innen]</a:t>
            </a:r>
          </a:p>
        </p:txBody>
      </p:sp>
      <p:sp>
        <p:nvSpPr>
          <p:cNvPr id="23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33" name="Sind virtuelle Charaktere.…"/>
          <p:cNvSpPr txBox="1"/>
          <p:nvPr/>
        </p:nvSpPr>
        <p:spPr>
          <a:xfrm>
            <a:off x="1435851" y="9576122"/>
            <a:ext cx="14470361" cy="2559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Sind virtuelle Charaktere.</a:t>
            </a:r>
          </a:p>
          <a:p>
            <a:pPr>
              <a:spcBef>
                <a:spcPts val="3000"/>
              </a:spcBef>
              <a:defRPr sz="4000"/>
            </a:pPr>
            <a:r>
              <a:t>Haben eine </a:t>
            </a:r>
            <a:r>
              <a:rPr>
                <a:solidFill>
                  <a:srgbClr val="E43BD5"/>
                </a:solidFill>
              </a:rPr>
              <a:t>Social-Media-Präsenz</a:t>
            </a:r>
            <a:r>
              <a:t> wie reale Influencer:innen.</a:t>
            </a:r>
          </a:p>
          <a:p>
            <a:pPr>
              <a:spcBef>
                <a:spcPts val="3000"/>
              </a:spcBef>
              <a:defRPr sz="4000"/>
            </a:pPr>
            <a:r>
              <a:t>Werden für </a:t>
            </a:r>
            <a:r>
              <a:rPr>
                <a:solidFill>
                  <a:srgbClr val="E43BD5"/>
                </a:solidFill>
              </a:rPr>
              <a:t>Werbe</a:t>
            </a:r>
            <a:r>
              <a:t>zwecke eingesetzt.</a:t>
            </a:r>
          </a:p>
        </p:txBody>
      </p:sp>
      <p:sp>
        <p:nvSpPr>
          <p:cNvPr id="234" name="[Virtuelle Influencer:innen]"/>
          <p:cNvSpPr txBox="1"/>
          <p:nvPr/>
        </p:nvSpPr>
        <p:spPr>
          <a:xfrm>
            <a:off x="1309593" y="7629868"/>
            <a:ext cx="1598549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[Virtuelle Influencer:innen]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Haben eine Social-Media-Präsenz durch regelmäßiges posten von Bildern, Videos und Texte und lassen ihre Followerschaft an ihrem Leben teilhaben.…"/>
          <p:cNvSpPr txBox="1"/>
          <p:nvPr/>
        </p:nvSpPr>
        <p:spPr>
          <a:xfrm>
            <a:off x="1435851" y="3160520"/>
            <a:ext cx="13077328" cy="272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Haben eine </a:t>
            </a:r>
            <a:r>
              <a:rPr>
                <a:solidFill>
                  <a:srgbClr val="E43BD5"/>
                </a:solidFill>
              </a:rPr>
              <a:t>Social-Media-Präsenz</a:t>
            </a:r>
            <a:r>
              <a:t> durch regelmäßiges posten von Bildern, Videos und Texte und lassen ihre Followerschaft an ihrem Leben teilhaben.</a:t>
            </a:r>
          </a:p>
          <a:p>
            <a:pPr>
              <a:spcBef>
                <a:spcPts val="3000"/>
              </a:spcBef>
              <a:defRPr sz="4000"/>
            </a:pPr>
            <a:r>
              <a:t>Kooperieren mit Marken durch </a:t>
            </a:r>
            <a:r>
              <a:rPr>
                <a:solidFill>
                  <a:srgbClr val="E43BD5"/>
                </a:solidFill>
              </a:rPr>
              <a:t>Werbe</a:t>
            </a:r>
            <a:r>
              <a:t>verträge.</a:t>
            </a:r>
          </a:p>
        </p:txBody>
      </p:sp>
      <p:sp>
        <p:nvSpPr>
          <p:cNvPr id="23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240" name="[Influencer:innen]"/>
          <p:cNvSpPr txBox="1"/>
          <p:nvPr/>
        </p:nvSpPr>
        <p:spPr>
          <a:xfrm>
            <a:off x="1337564" y="1164913"/>
            <a:ext cx="107200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[Influencer:innen]</a:t>
            </a:r>
          </a:p>
        </p:txBody>
      </p:sp>
      <p:sp>
        <p:nvSpPr>
          <p:cNvPr id="24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42" name="[Virtuelle Influencer:innen]"/>
          <p:cNvSpPr txBox="1"/>
          <p:nvPr/>
        </p:nvSpPr>
        <p:spPr>
          <a:xfrm>
            <a:off x="1309593" y="7629868"/>
            <a:ext cx="1598549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[Virtuelle Influencer:innen]</a:t>
            </a:r>
          </a:p>
        </p:txBody>
      </p:sp>
      <p:sp>
        <p:nvSpPr>
          <p:cNvPr id="243" name="Sind virtuelle Charaktere.…"/>
          <p:cNvSpPr txBox="1"/>
          <p:nvPr/>
        </p:nvSpPr>
        <p:spPr>
          <a:xfrm>
            <a:off x="1435851" y="9575700"/>
            <a:ext cx="14470361" cy="2559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200" i="1" u="sng">
                <a:latin typeface="Times New Roman"/>
                <a:ea typeface="Times New Roman"/>
                <a:cs typeface="Times New Roman"/>
                <a:sym typeface="Times New Roman"/>
              </a:defRPr>
            </a:pPr>
            <a:r>
              <a:t>Sind virtuelle Charaktere.</a:t>
            </a:r>
          </a:p>
          <a:p>
            <a:pPr>
              <a:spcBef>
                <a:spcPts val="3000"/>
              </a:spcBef>
              <a:defRPr sz="4000"/>
            </a:pPr>
            <a:r>
              <a:t>Haben eine </a:t>
            </a:r>
            <a:r>
              <a:rPr>
                <a:solidFill>
                  <a:srgbClr val="E43BD5"/>
                </a:solidFill>
              </a:rPr>
              <a:t>Social-Media-Präsenz</a:t>
            </a:r>
            <a:r>
              <a:t> wie reale Influencer:innen.</a:t>
            </a:r>
          </a:p>
          <a:p>
            <a:pPr>
              <a:spcBef>
                <a:spcPts val="3000"/>
              </a:spcBef>
              <a:defRPr sz="4000"/>
            </a:pPr>
            <a:r>
              <a:t>Werden für </a:t>
            </a:r>
            <a:r>
              <a:rPr>
                <a:solidFill>
                  <a:srgbClr val="E43BD5"/>
                </a:solidFill>
              </a:rPr>
              <a:t>Werbe</a:t>
            </a:r>
            <a:r>
              <a:t>zwecke eingesetzt.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4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pic>
        <p:nvPicPr>
          <p:cNvPr id="249" name="vis.png" descr="vis.png"/>
          <p:cNvPicPr>
            <a:picLocks noChangeAspect="1"/>
          </p:cNvPicPr>
          <p:nvPr/>
        </p:nvPicPr>
        <p:blipFill>
          <a:blip r:embed="rId3"/>
          <a:stretch>
            <a:fillRect/>
          </a:stretch>
        </p:blipFill>
        <p:spPr>
          <a:xfrm>
            <a:off x="1752113" y="2936502"/>
            <a:ext cx="20879774" cy="6728410"/>
          </a:xfrm>
          <a:prstGeom prst="rect">
            <a:avLst/>
          </a:prstGeom>
          <a:ln w="12700">
            <a:miter lim="400000"/>
          </a:ln>
        </p:spPr>
      </p:pic>
      <p:sp>
        <p:nvSpPr>
          <p:cNvPr id="250" name="Verschiedene Arten virtueller Influencer:innen, von links nach rechts: Nobody Sausage, Puff Puff, Noonouri und Lil Miquela. Nach &quot;Virtual Influencers&quot;, von Virtual Humans (2023). Verfügbar unter https://www.virtualhumans.org/#influencers. Screenshots."/>
          <p:cNvSpPr txBox="1"/>
          <p:nvPr/>
        </p:nvSpPr>
        <p:spPr>
          <a:xfrm>
            <a:off x="1765027" y="10152798"/>
            <a:ext cx="20098658"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A9A9A9"/>
                </a:solidFill>
              </a:defRPr>
            </a:lvl1pPr>
          </a:lstStyle>
          <a:p>
            <a:r>
              <a:t>Verschiedene Arten virtueller Influencer:innen, von links nach rechts: Nobody Sausage, Puff Puff, Noonouri und Lil Miquela. Nach "Virtual Influencers", von Virtual Humans (2023). Verfügbar unter https://www.virtualhumans.org/#influencers. Screenshots.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55"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pic>
        <p:nvPicPr>
          <p:cNvPr id="256" name="vis.png" descr="vis.png"/>
          <p:cNvPicPr>
            <a:picLocks noChangeAspect="1"/>
          </p:cNvPicPr>
          <p:nvPr/>
        </p:nvPicPr>
        <p:blipFill>
          <a:blip r:embed="rId3"/>
          <a:stretch>
            <a:fillRect/>
          </a:stretch>
        </p:blipFill>
        <p:spPr>
          <a:xfrm>
            <a:off x="1752113" y="2936502"/>
            <a:ext cx="20879774" cy="6728410"/>
          </a:xfrm>
          <a:prstGeom prst="rect">
            <a:avLst/>
          </a:prstGeom>
          <a:ln w="12700">
            <a:miter lim="400000"/>
          </a:ln>
        </p:spPr>
      </p:pic>
      <p:sp>
        <p:nvSpPr>
          <p:cNvPr id="257" name="Verschiedene Arten virtueller Influencer:innen, von links nach rechts: Nobody Sausage, Puff Puff, Noonouri und Lil Miquela. Nach &quot;Virtual Influencers&quot;, von Virtual Humans (2023). Verfügbar unter https://www.virtualhumans.org/#influencers. Screenshots."/>
          <p:cNvSpPr txBox="1"/>
          <p:nvPr/>
        </p:nvSpPr>
        <p:spPr>
          <a:xfrm>
            <a:off x="1765027" y="10152798"/>
            <a:ext cx="20098658"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A9A9A9"/>
                </a:solidFill>
              </a:defRPr>
            </a:lvl1pPr>
          </a:lstStyle>
          <a:p>
            <a:r>
              <a:t>Verschiedene Arten virtueller Influencer:innen, von links nach rechts: Nobody Sausage, Puff Puff, Noonouri und Lil Miquela. Nach "Virtual Influencers", von Virtual Humans (2023). Verfügbar unter https://www.virtualhumans.org/#influencers. Screenshots.</a:t>
            </a:r>
          </a:p>
        </p:txBody>
      </p:sp>
      <p:sp>
        <p:nvSpPr>
          <p:cNvPr id="258" name="Rechteck"/>
          <p:cNvSpPr/>
          <p:nvPr/>
        </p:nvSpPr>
        <p:spPr>
          <a:xfrm>
            <a:off x="764218" y="2234065"/>
            <a:ext cx="11339717" cy="7848705"/>
          </a:xfrm>
          <a:prstGeom prst="rect">
            <a:avLst/>
          </a:prstGeom>
          <a:solidFill>
            <a:srgbClr val="000000">
              <a:alpha val="76460"/>
            </a:srgbClr>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263" name="Geschichte von  virtuellen Influencer:innen"/>
          <p:cNvSpPr txBox="1"/>
          <p:nvPr/>
        </p:nvSpPr>
        <p:spPr>
          <a:xfrm>
            <a:off x="1239417" y="4017943"/>
            <a:ext cx="15861604" cy="3036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000" b="1"/>
            </a:pPr>
            <a:r>
              <a:t>Geschichte von </a:t>
            </a:r>
            <a:br/>
            <a:r>
              <a:t>virtuellen Influencer:innen</a:t>
            </a:r>
          </a:p>
        </p:txBody>
      </p:sp>
      <p:sp>
        <p:nvSpPr>
          <p:cNvPr id="26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65" name="Virtuell erzeugte Charaktere gibt es schon länger (z.B. Animationsfilme).…"/>
          <p:cNvSpPr txBox="1"/>
          <p:nvPr/>
        </p:nvSpPr>
        <p:spPr>
          <a:xfrm>
            <a:off x="1293368" y="7697765"/>
            <a:ext cx="14306261" cy="3375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Virtuell erzeugte Charaktere gibt es schon länger (z.B. Animationsfilme).</a:t>
            </a:r>
          </a:p>
          <a:p>
            <a:r>
              <a:t>Die erste virtuelle Influencerin ist </a:t>
            </a:r>
            <a:r>
              <a:rPr sz="5300" i="1" u="sng">
                <a:latin typeface="Times New Roman"/>
                <a:ea typeface="Times New Roman"/>
                <a:cs typeface="Times New Roman"/>
                <a:sym typeface="Times New Roman"/>
              </a:rPr>
              <a:t>Lil Miquela</a:t>
            </a:r>
            <a:r>
              <a:t>, die 2016 von dem Start-up Brud erschaffen wurde.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70" name="Wer steck hinter  virtuellen Influencer:innen?"/>
          <p:cNvSpPr txBox="1"/>
          <p:nvPr/>
        </p:nvSpPr>
        <p:spPr>
          <a:xfrm>
            <a:off x="1239417" y="4017943"/>
            <a:ext cx="16741570" cy="3036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000" b="1"/>
            </a:pPr>
            <a:r>
              <a:t>Wer steck hinter </a:t>
            </a:r>
            <a:br/>
            <a:r>
              <a:t>virtuellen Influencer:innen?</a:t>
            </a:r>
          </a:p>
        </p:txBody>
      </p:sp>
      <p:sp>
        <p:nvSpPr>
          <p:cNvPr id="27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72" name="Start-ups oder Einzelpersonen, die mit virtuellen Influencer:innne durch Werbung Geld verdienen."/>
          <p:cNvSpPr txBox="1"/>
          <p:nvPr/>
        </p:nvSpPr>
        <p:spPr>
          <a:xfrm>
            <a:off x="1293368" y="7701953"/>
            <a:ext cx="14306261" cy="1461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Start-ups oder Einzelpersonen, die mit virtuellen Influencer:innne durch Werbung Geld verdienen.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Können wir virtuelle Influencer:innen erkennen?"/>
          <p:cNvSpPr txBox="1">
            <a:spLocks noGrp="1"/>
          </p:cNvSpPr>
          <p:nvPr>
            <p:ph type="ctrTitle"/>
          </p:nvPr>
        </p:nvSpPr>
        <p:spPr>
          <a:xfrm>
            <a:off x="1206498" y="617620"/>
            <a:ext cx="21971004" cy="12480760"/>
          </a:xfrm>
          <a:prstGeom prst="rect">
            <a:avLst/>
          </a:prstGeom>
        </p:spPr>
        <p:txBody>
          <a:bodyPr anchor="t"/>
          <a:lstStyle>
            <a:lvl1pPr defTabSz="1901904">
              <a:lnSpc>
                <a:spcPct val="100000"/>
              </a:lnSpc>
              <a:defRPr sz="19812" spc="-396"/>
            </a:lvl1pPr>
          </a:lstStyle>
          <a:p>
            <a:r>
              <a:t>Können wir virtuelle Influencer:innen erkennen?</a:t>
            </a:r>
          </a:p>
        </p:txBody>
      </p:sp>
      <p:sp>
        <p:nvSpPr>
          <p:cNvPr id="27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7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84"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pic>
        <p:nvPicPr>
          <p:cNvPr id="285" name="noonouri.png" descr="noonouri.png"/>
          <p:cNvPicPr>
            <a:picLocks noChangeAspect="1"/>
          </p:cNvPicPr>
          <p:nvPr/>
        </p:nvPicPr>
        <p:blipFill>
          <a:blip r:embed="rId2"/>
          <a:stretch>
            <a:fillRect/>
          </a:stretch>
        </p:blipFill>
        <p:spPr>
          <a:xfrm>
            <a:off x="14205962" y="845254"/>
            <a:ext cx="8364904" cy="10741981"/>
          </a:xfrm>
          <a:prstGeom prst="rect">
            <a:avLst/>
          </a:prstGeom>
          <a:ln w="12700">
            <a:miter lim="400000"/>
          </a:ln>
        </p:spPr>
      </p:pic>
      <p:sp>
        <p:nvSpPr>
          <p:cNvPr id="286" name="@noonoouri (2021, 26. Dezember). proud to be part of #mylegramme fam 🤎👉🏾 read my interview on legramme.com MERCI @legramme_officiel @matthieupoirierlauvin @lucamattiadnzk #Paris @xsens3d [Foto]. Instagram. [Screenshot der Autorinnen]. Verfügbar unter "/>
          <p:cNvSpPr txBox="1"/>
          <p:nvPr/>
        </p:nvSpPr>
        <p:spPr>
          <a:xfrm>
            <a:off x="14182371" y="12218305"/>
            <a:ext cx="9120165" cy="1205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A9A9A9"/>
                </a:solidFill>
              </a:defRPr>
            </a:lvl1pPr>
          </a:lstStyle>
          <a:p>
            <a:r>
              <a:t>@noonoouri (2021, 26. Dezember). proud to be part of #mylegramme fam 🤎👉🏾 read my interview on legramme.com MERCI @legramme_officiel @matthieupoirierlauvin @lucamattiadnzk #Paris @xsens3d [Foto]. Instagram. [Screenshot der Autorinnen]. Verfügbar unter https://www.instagram.com/p/CX8noZ4sqCa/?img_index=1</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89"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90"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pic>
        <p:nvPicPr>
          <p:cNvPr id="291" name="noonouri.png" descr="noonouri.png"/>
          <p:cNvPicPr>
            <a:picLocks noChangeAspect="1"/>
          </p:cNvPicPr>
          <p:nvPr/>
        </p:nvPicPr>
        <p:blipFill>
          <a:blip r:embed="rId2"/>
          <a:stretch>
            <a:fillRect/>
          </a:stretch>
        </p:blipFill>
        <p:spPr>
          <a:xfrm>
            <a:off x="14205962" y="845254"/>
            <a:ext cx="8364904" cy="10741981"/>
          </a:xfrm>
          <a:prstGeom prst="rect">
            <a:avLst/>
          </a:prstGeom>
          <a:ln w="12700">
            <a:miter lim="400000"/>
          </a:ln>
        </p:spPr>
      </p:pic>
      <p:sp>
        <p:nvSpPr>
          <p:cNvPr id="292" name="@noonoouri (2021, 26. Dezember). proud to be part of #mylegramme fam 🤎👉🏾 read my interview on legramme.com MERCI @legramme_officiel @matthieupoirierlauvin @lucamattiadnzk #Paris @xsens3d [Foto]. Instagram. [Screenshot der Autorinnen]. Verfügbar unter "/>
          <p:cNvSpPr txBox="1"/>
          <p:nvPr/>
        </p:nvSpPr>
        <p:spPr>
          <a:xfrm>
            <a:off x="14182371" y="12218305"/>
            <a:ext cx="9120165" cy="1205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A9A9A9"/>
                </a:solidFill>
              </a:defRPr>
            </a:lvl1pPr>
          </a:lstStyle>
          <a:p>
            <a:r>
              <a:t>@noonoouri (2021, 26. Dezember). proud to be part of #mylegramme fam 🤎👉🏾 read my interview on legramme.com MERCI @legramme_officiel @matthieupoirierlauvin @lucamattiadnzk #Paris @xsens3d [Foto]. Instagram. [Screenshot der Autorinnen]. Verfügbar unter https://www.instagram.com/p/CX8noZ4sqCa/?img_index=1</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295"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96"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297" name="@shudu.gram. (2023, 29. September). 🌟Can't wait to uncover the mysteries of #thecreator [Ad] Who's joining me for the ultimate movie night? 🎬 [Foto]. Instagram. [Screenshot der Autorinnen]. Verfügbar 27.03.2024 unter https://www.instagram.com/p/CxyJ9iW"/>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shudu.gram</a:t>
            </a:r>
            <a:r>
              <a:rPr dirty="0"/>
              <a:t>. (2023, 29. September). </a:t>
            </a:r>
            <a:r>
              <a:rPr i="1" dirty="0"/>
              <a:t>🌟Can't wait to uncover the mysteries of #</a:t>
            </a:r>
            <a:r>
              <a:rPr i="1" dirty="0" err="1"/>
              <a:t>thecreator</a:t>
            </a:r>
            <a:r>
              <a:rPr i="1" dirty="0"/>
              <a:t> [Ad] Who's joining me for the ultimate movie night? 🎬 </a:t>
            </a:r>
            <a:r>
              <a:rPr dirty="0"/>
              <a:t>[Foto]. Instagram. [Screenshot der </a:t>
            </a:r>
            <a:r>
              <a:rPr dirty="0" err="1"/>
              <a:t>Autorinnen</a:t>
            </a:r>
            <a:r>
              <a:rPr dirty="0"/>
              <a:t>]. </a:t>
            </a:r>
            <a:r>
              <a:rPr dirty="0" err="1"/>
              <a:t>Verfügbar</a:t>
            </a:r>
            <a:r>
              <a:rPr dirty="0"/>
              <a:t> 27.03.2024 </a:t>
            </a:r>
            <a:r>
              <a:rPr dirty="0" err="1"/>
              <a:t>unter</a:t>
            </a:r>
            <a:r>
              <a:rPr dirty="0"/>
              <a:t> https://</a:t>
            </a:r>
            <a:r>
              <a:rPr dirty="0" err="1"/>
              <a:t>www.instagram.com</a:t>
            </a:r>
            <a:r>
              <a:rPr dirty="0"/>
              <a:t>/p/CxyJ9iWo1Cc/?</a:t>
            </a:r>
            <a:r>
              <a:rPr dirty="0" err="1"/>
              <a:t>img_index</a:t>
            </a:r>
            <a:r>
              <a:rPr dirty="0"/>
              <a:t>=2</a:t>
            </a:r>
          </a:p>
        </p:txBody>
      </p:sp>
      <p:pic>
        <p:nvPicPr>
          <p:cNvPr id="298" name="shudu.png" descr="shudu.png"/>
          <p:cNvPicPr>
            <a:picLocks noChangeAspect="1"/>
          </p:cNvPicPr>
          <p:nvPr/>
        </p:nvPicPr>
        <p:blipFill>
          <a:blip r:embed="rId2"/>
          <a:srcRect b="759"/>
          <a:stretch>
            <a:fillRect/>
          </a:stretch>
        </p:blipFill>
        <p:spPr>
          <a:xfrm>
            <a:off x="14194683" y="854463"/>
            <a:ext cx="7783967" cy="1072339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76" name="Miquela. (2021, 27. Februar). My Robot Opinion: K-Pop and Conspiracies [Video]. Abgerufen am 11.03.2024 https://www.youtube.com/watch?v=VKzdv3wDNdo&amp;list=PL1Vi_FpE8FKt2bEk6CiUAg1VuXsCStEm2"/>
          <p:cNvSpPr txBox="1"/>
          <p:nvPr/>
        </p:nvSpPr>
        <p:spPr>
          <a:xfrm>
            <a:off x="1750757" y="12023514"/>
            <a:ext cx="11128935"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solidFill>
                  <a:srgbClr val="A9A9A9"/>
                </a:solidFill>
              </a:defRPr>
            </a:pPr>
            <a:r>
              <a:t>Miquela. (2021, 27. Februar). My Robot Opinion: K-Pop and Conspiracies [Video]. Abgerufen am 11.03.2024</a:t>
            </a:r>
            <a:br/>
            <a:r>
              <a:t>https://www.youtube.com/watch?v=VKzdv3wDNdo&amp;list=PL1Vi_FpE8FKt2bEk6CiUAg1VuXsCStEm2</a:t>
            </a:r>
          </a:p>
        </p:txBody>
      </p:sp>
      <p:pic>
        <p:nvPicPr>
          <p:cNvPr id="177" name="Miquela-video.mp4" descr="Miquela-vide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730267" y="534892"/>
            <a:ext cx="19974467" cy="1123563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6" fill="hold"/>
                                        <p:tgtEl>
                                          <p:spTgt spid="1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7"/>
                </p:tgtEl>
              </p:cMediaNode>
            </p:video>
            <p:seq concurrent="1" prevAc="none" nextAc="seek">
              <p:cTn id="8" restart="whenNotActive" fill="hold" evtFilter="cancelBubble" nodeType="interactiveSeq">
                <p:stCondLst>
                  <p:cond evt="onClick" delay="0">
                    <p:tgtEl>
                      <p:spTgt spid="1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7"/>
                                        </p:tgtEl>
                                      </p:cBhvr>
                                    </p:cmd>
                                  </p:childTnLst>
                                </p:cTn>
                              </p:par>
                            </p:childTnLst>
                          </p:cTn>
                        </p:par>
                      </p:childTnLst>
                    </p:cTn>
                  </p:par>
                </p:childTnLst>
              </p:cTn>
              <p:nextCondLst>
                <p:cond evt="onClick" delay="0">
                  <p:tgtEl>
                    <p:spTgt spid="1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30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02"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303" name="@shudu.gram. (2023, 29. September). 🌟Can't wait to uncover the mysteries of #thecreator [Ad] Who's joining me for the ultimate movie night? 🎬 [Foto]. Instagram. [Screenshot der Autorinnen]. Verfügbar 27.03.2024 unter https://www.instagram.com/p/CxyJ9iW"/>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shudu.gram</a:t>
            </a:r>
            <a:r>
              <a:rPr dirty="0"/>
              <a:t>. (2023, 29. September). </a:t>
            </a:r>
            <a:r>
              <a:rPr i="1" dirty="0"/>
              <a:t>🌟Can't wait to uncover the mysteries of #</a:t>
            </a:r>
            <a:r>
              <a:rPr i="1" dirty="0" err="1"/>
              <a:t>thecreator</a:t>
            </a:r>
            <a:r>
              <a:rPr i="1" dirty="0"/>
              <a:t> [Ad] Who's joining me for the ultimate movie night? 🎬 </a:t>
            </a:r>
            <a:r>
              <a:rPr dirty="0"/>
              <a:t>[Foto]. Instagram. [Screenshot der </a:t>
            </a:r>
            <a:r>
              <a:rPr dirty="0" err="1"/>
              <a:t>Autorinnen</a:t>
            </a:r>
            <a:r>
              <a:rPr dirty="0"/>
              <a:t>]. </a:t>
            </a:r>
            <a:r>
              <a:rPr dirty="0" err="1"/>
              <a:t>Verfügbar</a:t>
            </a:r>
            <a:r>
              <a:rPr dirty="0"/>
              <a:t> 27.03.2024 </a:t>
            </a:r>
            <a:r>
              <a:rPr dirty="0" err="1"/>
              <a:t>unter</a:t>
            </a:r>
            <a:r>
              <a:rPr dirty="0"/>
              <a:t> https://</a:t>
            </a:r>
            <a:r>
              <a:rPr dirty="0" err="1"/>
              <a:t>www.instagram.com</a:t>
            </a:r>
            <a:r>
              <a:rPr dirty="0"/>
              <a:t>/p/CxyJ9iWo1Cc/?</a:t>
            </a:r>
            <a:r>
              <a:rPr dirty="0" err="1"/>
              <a:t>img_index</a:t>
            </a:r>
            <a:r>
              <a:rPr dirty="0"/>
              <a:t>=2</a:t>
            </a:r>
          </a:p>
        </p:txBody>
      </p:sp>
      <p:pic>
        <p:nvPicPr>
          <p:cNvPr id="304" name="shudu.png" descr="shudu.png"/>
          <p:cNvPicPr>
            <a:picLocks noChangeAspect="1"/>
          </p:cNvPicPr>
          <p:nvPr/>
        </p:nvPicPr>
        <p:blipFill>
          <a:blip r:embed="rId2"/>
          <a:srcRect b="759"/>
          <a:stretch>
            <a:fillRect/>
          </a:stretch>
        </p:blipFill>
        <p:spPr>
          <a:xfrm>
            <a:off x="14194683" y="854463"/>
            <a:ext cx="7783967" cy="1072339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307"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08"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09" name="@mahlaghajabery. (2023, 14. Oktober). Dubai Makeup MasterClass Look by the talented @patrickta . Thank you to everyone who came to see us and to @uwcee [Foto]. Instagram. [Screenshot der Autorinnen]. Verfügbar 27.03.2024 unter https://www.instagram.com/p"/>
          <p:cNvSpPr txBox="1"/>
          <p:nvPr/>
        </p:nvSpPr>
        <p:spPr>
          <a:xfrm>
            <a:off x="14182371" y="12211152"/>
            <a:ext cx="9120165" cy="1219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latin typeface="Calibri"/>
                <a:ea typeface="Calibri"/>
                <a:cs typeface="Calibri"/>
                <a:sym typeface="Calibri"/>
              </a:defRPr>
            </a:pPr>
            <a:r>
              <a:rPr dirty="0"/>
              <a:t>@</a:t>
            </a:r>
            <a:r>
              <a:rPr dirty="0" err="1"/>
              <a:t>mahlaghajabery</a:t>
            </a:r>
            <a:r>
              <a:rPr dirty="0"/>
              <a:t>. (2023, 14. Oktober). </a:t>
            </a:r>
            <a:r>
              <a:rPr i="1" dirty="0"/>
              <a:t>Dubai Makeup </a:t>
            </a:r>
            <a:r>
              <a:rPr i="1" dirty="0" err="1"/>
              <a:t>MasterClass</a:t>
            </a:r>
            <a:r>
              <a:rPr i="1" dirty="0"/>
              <a:t> Look by the talented @</a:t>
            </a:r>
            <a:r>
              <a:rPr i="1" dirty="0" err="1"/>
              <a:t>patrickta</a:t>
            </a:r>
            <a:r>
              <a:rPr i="1" dirty="0"/>
              <a:t> . Thank you to everyone who came to see us and to @</a:t>
            </a:r>
            <a:r>
              <a:rPr i="1" dirty="0" err="1"/>
              <a:t>uwcee</a:t>
            </a:r>
            <a:r>
              <a:rPr i="1" dirty="0"/>
              <a:t> </a:t>
            </a:r>
            <a:r>
              <a:rPr dirty="0"/>
              <a:t>[Foto]. Instagram. [Screenshot der </a:t>
            </a:r>
            <a:r>
              <a:rPr dirty="0" err="1"/>
              <a:t>Autorinnen</a:t>
            </a:r>
            <a:r>
              <a:rPr dirty="0"/>
              <a:t>]. </a:t>
            </a:r>
            <a:r>
              <a:rPr dirty="0" err="1"/>
              <a:t>Verfügbar</a:t>
            </a:r>
            <a:r>
              <a:rPr dirty="0"/>
              <a:t> 27.03.2024 </a:t>
            </a:r>
            <a:r>
              <a:rPr dirty="0" err="1"/>
              <a:t>unter</a:t>
            </a:r>
            <a:r>
              <a:rPr dirty="0"/>
              <a:t> https://</a:t>
            </a:r>
            <a:r>
              <a:rPr dirty="0" err="1"/>
              <a:t>www.instagram.com</a:t>
            </a:r>
            <a:r>
              <a:rPr dirty="0"/>
              <a:t>/p/</a:t>
            </a:r>
            <a:r>
              <a:rPr dirty="0" err="1"/>
              <a:t>CyYqTnALhqM</a:t>
            </a:r>
            <a:r>
              <a:rPr dirty="0"/>
              <a:t>/?</a:t>
            </a:r>
            <a:r>
              <a:rPr dirty="0" err="1"/>
              <a:t>img_index</a:t>
            </a:r>
            <a:r>
              <a:rPr dirty="0"/>
              <a:t>=1</a:t>
            </a:r>
          </a:p>
        </p:txBody>
      </p:sp>
      <p:pic>
        <p:nvPicPr>
          <p:cNvPr id="310" name="mahlaghajabery.png" descr="mahlaghajabery.png"/>
          <p:cNvPicPr>
            <a:picLocks noChangeAspect="1"/>
          </p:cNvPicPr>
          <p:nvPr/>
        </p:nvPicPr>
        <p:blipFill>
          <a:blip r:embed="rId2"/>
          <a:srcRect t="1034"/>
          <a:stretch>
            <a:fillRect/>
          </a:stretch>
        </p:blipFill>
        <p:spPr>
          <a:xfrm>
            <a:off x="14190406" y="820972"/>
            <a:ext cx="8675736" cy="1072354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31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14"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000000"/>
                </a:solidFill>
              </a:rPr>
              <a:t>Virtuell oder </a:t>
            </a:r>
            <a:r>
              <a:rPr>
                <a:solidFill>
                  <a:srgbClr val="E43BD5"/>
                </a:solidFill>
              </a:rPr>
              <a:t>Real</a:t>
            </a:r>
            <a:r>
              <a:rPr>
                <a:solidFill>
                  <a:srgbClr val="000000"/>
                </a:solidFill>
              </a:rPr>
              <a:t>?</a:t>
            </a:r>
          </a:p>
        </p:txBody>
      </p:sp>
      <p:sp>
        <p:nvSpPr>
          <p:cNvPr id="315" name="@mahlaghajabery. (2023, 14. Oktober). Dubai Makeup MasterClass Look by the talented @patrickta . Thank you to everyone who came to see us and to @uwcee [Foto]. Instagram. [Screenshot der Autorinnen]. Verfügbar 27.03.2024 unter https://www.instagram.com/p"/>
          <p:cNvSpPr txBox="1"/>
          <p:nvPr/>
        </p:nvSpPr>
        <p:spPr>
          <a:xfrm>
            <a:off x="14182371" y="12211152"/>
            <a:ext cx="9120165" cy="1219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latin typeface="Calibri"/>
                <a:ea typeface="Calibri"/>
                <a:cs typeface="Calibri"/>
                <a:sym typeface="Calibri"/>
              </a:defRPr>
            </a:pPr>
            <a:r>
              <a:rPr dirty="0"/>
              <a:t>@</a:t>
            </a:r>
            <a:r>
              <a:rPr dirty="0" err="1"/>
              <a:t>mahlaghajabery</a:t>
            </a:r>
            <a:r>
              <a:rPr dirty="0"/>
              <a:t>. (2023, 14. Oktober). </a:t>
            </a:r>
            <a:r>
              <a:rPr i="1" dirty="0"/>
              <a:t>Dubai Makeup </a:t>
            </a:r>
            <a:r>
              <a:rPr i="1" dirty="0" err="1"/>
              <a:t>MasterClass</a:t>
            </a:r>
            <a:r>
              <a:rPr i="1" dirty="0"/>
              <a:t> Look by the talented @</a:t>
            </a:r>
            <a:r>
              <a:rPr i="1" dirty="0" err="1"/>
              <a:t>patrickta</a:t>
            </a:r>
            <a:r>
              <a:rPr i="1" dirty="0"/>
              <a:t> . Thank you to everyone who came to see us and to @</a:t>
            </a:r>
            <a:r>
              <a:rPr i="1" dirty="0" err="1"/>
              <a:t>uwcee</a:t>
            </a:r>
            <a:r>
              <a:rPr i="1" dirty="0"/>
              <a:t> </a:t>
            </a:r>
            <a:r>
              <a:rPr dirty="0"/>
              <a:t>[Foto]. Instagram. [Screenshot der </a:t>
            </a:r>
            <a:r>
              <a:rPr dirty="0" err="1"/>
              <a:t>Autorinnen</a:t>
            </a:r>
            <a:r>
              <a:rPr dirty="0"/>
              <a:t>]. </a:t>
            </a:r>
            <a:r>
              <a:rPr dirty="0" err="1"/>
              <a:t>Verfügbar</a:t>
            </a:r>
            <a:r>
              <a:rPr dirty="0"/>
              <a:t> 27.03.2024 </a:t>
            </a:r>
            <a:r>
              <a:rPr dirty="0" err="1"/>
              <a:t>unter</a:t>
            </a:r>
            <a:r>
              <a:rPr dirty="0"/>
              <a:t> https://</a:t>
            </a:r>
            <a:r>
              <a:rPr dirty="0" err="1"/>
              <a:t>www.instagram.com</a:t>
            </a:r>
            <a:r>
              <a:rPr dirty="0"/>
              <a:t>/p/</a:t>
            </a:r>
            <a:r>
              <a:rPr dirty="0" err="1"/>
              <a:t>CyYqTnALhqM</a:t>
            </a:r>
            <a:r>
              <a:rPr dirty="0"/>
              <a:t>/?</a:t>
            </a:r>
            <a:r>
              <a:rPr dirty="0" err="1"/>
              <a:t>img_index</a:t>
            </a:r>
            <a:r>
              <a:rPr dirty="0"/>
              <a:t>=1</a:t>
            </a:r>
          </a:p>
        </p:txBody>
      </p:sp>
      <p:pic>
        <p:nvPicPr>
          <p:cNvPr id="316" name="mahlaghajabery.png" descr="mahlaghajabery.png"/>
          <p:cNvPicPr>
            <a:picLocks noChangeAspect="1"/>
          </p:cNvPicPr>
          <p:nvPr/>
        </p:nvPicPr>
        <p:blipFill>
          <a:blip r:embed="rId2"/>
          <a:srcRect t="1034"/>
          <a:stretch>
            <a:fillRect/>
          </a:stretch>
        </p:blipFill>
        <p:spPr>
          <a:xfrm>
            <a:off x="14190406" y="820972"/>
            <a:ext cx="8675736" cy="1072354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319"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20"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21" name="@hamidfadaei. (2020, 31. Juli). #EIDMUBARAK 💙  [Foto]. Instagram. [Screenshot der Autorinnen]. Verfügbar 27.03.2024 unter https://www.instagram.com/p/CDTP87YlOA9/"/>
          <p:cNvSpPr txBox="1"/>
          <p:nvPr/>
        </p:nvSpPr>
        <p:spPr>
          <a:xfrm>
            <a:off x="14182371" y="12344355"/>
            <a:ext cx="9120165" cy="953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spcBef>
                <a:spcPts val="600"/>
              </a:spcBef>
              <a:defRPr sz="1800">
                <a:solidFill>
                  <a:srgbClr val="A9A9A9"/>
                </a:solidFill>
              </a:defRPr>
            </a:pPr>
            <a:r>
              <a:t>@hamidfadaei. (2020, 31. Juli). </a:t>
            </a:r>
            <a:r>
              <a:rPr i="1"/>
              <a:t>#EIDMUBARAK 💙  </a:t>
            </a:r>
            <a:r>
              <a:t>[Foto]. Instagram. [Screenshot der Autorinnen]. Verfügbar 27.03.2024 unter https://www.instagram.com/p/CDTP87YlOA9/</a:t>
            </a:r>
          </a:p>
        </p:txBody>
      </p:sp>
      <p:pic>
        <p:nvPicPr>
          <p:cNvPr id="322" name="hamidfadaei.png" descr="hamidfadaei.png"/>
          <p:cNvPicPr>
            <a:picLocks noChangeAspect="1"/>
          </p:cNvPicPr>
          <p:nvPr/>
        </p:nvPicPr>
        <p:blipFill>
          <a:blip r:embed="rId2"/>
          <a:stretch>
            <a:fillRect/>
          </a:stretch>
        </p:blipFill>
        <p:spPr>
          <a:xfrm>
            <a:off x="14194683" y="815651"/>
            <a:ext cx="7805672" cy="1073420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325"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26"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000000"/>
                </a:solidFill>
              </a:rPr>
              <a:t>Virtuell oder </a:t>
            </a:r>
            <a:r>
              <a:rPr>
                <a:solidFill>
                  <a:srgbClr val="E43BD5"/>
                </a:solidFill>
              </a:rPr>
              <a:t>Real</a:t>
            </a:r>
            <a:r>
              <a:rPr>
                <a:solidFill>
                  <a:srgbClr val="000000"/>
                </a:solidFill>
              </a:rPr>
              <a:t>?</a:t>
            </a:r>
          </a:p>
        </p:txBody>
      </p:sp>
      <p:sp>
        <p:nvSpPr>
          <p:cNvPr id="327" name="@hamidfadaei. (2020, 31. Juli). #EIDMUBARAK 💙  [Foto]. Instagram. [Screenshot der Autorinnen]. Verfügbar 27.03.2024 unter https://www.instagram.com/p/CDTP87YlOA9/"/>
          <p:cNvSpPr txBox="1"/>
          <p:nvPr/>
        </p:nvSpPr>
        <p:spPr>
          <a:xfrm>
            <a:off x="14182371" y="12344355"/>
            <a:ext cx="9120165" cy="953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spcBef>
                <a:spcPts val="600"/>
              </a:spcBef>
              <a:defRPr sz="1800">
                <a:solidFill>
                  <a:srgbClr val="A9A9A9"/>
                </a:solidFill>
              </a:defRPr>
            </a:pPr>
            <a:r>
              <a:t>@hamidfadaei. (2020, 31. Juli). </a:t>
            </a:r>
            <a:r>
              <a:rPr i="1"/>
              <a:t>#EIDMUBARAK 💙  </a:t>
            </a:r>
            <a:r>
              <a:t>[Foto]. Instagram. [Screenshot der Autorinnen]. Verfügbar 27.03.2024 unter https://www.instagram.com/p/CDTP87YlOA9/</a:t>
            </a:r>
          </a:p>
        </p:txBody>
      </p:sp>
      <p:pic>
        <p:nvPicPr>
          <p:cNvPr id="328" name="hamidfadaei.png" descr="hamidfadaei.png"/>
          <p:cNvPicPr>
            <a:picLocks noChangeAspect="1"/>
          </p:cNvPicPr>
          <p:nvPr/>
        </p:nvPicPr>
        <p:blipFill>
          <a:blip r:embed="rId2"/>
          <a:stretch>
            <a:fillRect/>
          </a:stretch>
        </p:blipFill>
        <p:spPr>
          <a:xfrm>
            <a:off x="14194683" y="815651"/>
            <a:ext cx="7805672" cy="10734205"/>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limajaaa.png" descr="limajaaa.png"/>
          <p:cNvPicPr>
            <a:picLocks noChangeAspect="1"/>
          </p:cNvPicPr>
          <p:nvPr/>
        </p:nvPicPr>
        <p:blipFill>
          <a:blip r:embed="rId2"/>
          <a:srcRect b="991"/>
          <a:stretch>
            <a:fillRect/>
          </a:stretch>
        </p:blipFill>
        <p:spPr>
          <a:xfrm>
            <a:off x="14196042" y="800562"/>
            <a:ext cx="8661028" cy="10764521"/>
          </a:xfrm>
          <a:prstGeom prst="rect">
            <a:avLst/>
          </a:prstGeom>
          <a:ln w="12700">
            <a:miter lim="400000"/>
          </a:ln>
        </p:spPr>
      </p:pic>
      <p:sp>
        <p:nvSpPr>
          <p:cNvPr id="33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33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33"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34" name="@limaiaaa. (2024, 17. Februar). Muy fan de la nieve, me hacía mucha falta el white winter!! 🤍❄️🌨️⛄️ 🌬️ [Foto]. Instagram. [Screenshot der Autorinnen]. Verfügbar 12.03.2024 unter Instagram. https://www.instagram.com/p/C3k8LTLNscM/"/>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limaiaaa</a:t>
            </a:r>
            <a:r>
              <a:rPr dirty="0"/>
              <a:t>. (2024, 17. </a:t>
            </a:r>
            <a:r>
              <a:rPr dirty="0" err="1"/>
              <a:t>Februar</a:t>
            </a:r>
            <a:r>
              <a:rPr dirty="0"/>
              <a:t>). </a:t>
            </a:r>
            <a:r>
              <a:rPr i="1" dirty="0"/>
              <a:t>Muy fan de la </a:t>
            </a:r>
            <a:r>
              <a:rPr i="1" dirty="0" err="1"/>
              <a:t>nieve</a:t>
            </a:r>
            <a:r>
              <a:rPr i="1" dirty="0"/>
              <a:t>, me </a:t>
            </a:r>
            <a:r>
              <a:rPr i="1" dirty="0" err="1"/>
              <a:t>hacía</a:t>
            </a:r>
            <a:r>
              <a:rPr i="1" dirty="0"/>
              <a:t> </a:t>
            </a:r>
            <a:r>
              <a:rPr i="1" dirty="0" err="1"/>
              <a:t>mucha</a:t>
            </a:r>
            <a:r>
              <a:rPr i="1" dirty="0"/>
              <a:t> </a:t>
            </a:r>
            <a:r>
              <a:rPr i="1" dirty="0" err="1"/>
              <a:t>falta</a:t>
            </a:r>
            <a:r>
              <a:rPr i="1" dirty="0"/>
              <a:t> </a:t>
            </a:r>
            <a:r>
              <a:rPr i="1" dirty="0" err="1"/>
              <a:t>el</a:t>
            </a:r>
            <a:r>
              <a:rPr i="1" dirty="0"/>
              <a:t> white winter!! 🤍❄️🌨️⛄️</a:t>
            </a:r>
            <a:r>
              <a:rPr dirty="0"/>
              <a:t> </a:t>
            </a:r>
            <a:r>
              <a:rPr i="1" dirty="0"/>
              <a:t>🌬️</a:t>
            </a:r>
            <a:r>
              <a:rPr dirty="0"/>
              <a:t> [Foto]. Instagram. [Screenshot der </a:t>
            </a:r>
            <a:r>
              <a:rPr dirty="0" err="1"/>
              <a:t>Autorinnen</a:t>
            </a:r>
            <a:r>
              <a:rPr dirty="0"/>
              <a:t>]. </a:t>
            </a:r>
            <a:r>
              <a:rPr dirty="0" err="1"/>
              <a:t>Verfügbar</a:t>
            </a:r>
            <a:r>
              <a:rPr dirty="0"/>
              <a:t> 12.03.2024 </a:t>
            </a:r>
            <a:r>
              <a:rPr dirty="0" err="1"/>
              <a:t>unter</a:t>
            </a:r>
            <a:r>
              <a:rPr dirty="0"/>
              <a:t> Instagram. https://</a:t>
            </a:r>
            <a:r>
              <a:rPr dirty="0" err="1"/>
              <a:t>www.instagram.com</a:t>
            </a:r>
            <a:r>
              <a:rPr dirty="0"/>
              <a:t>/p/C3k8LTLNscM/</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limajaaa.png" descr="limajaaa.png"/>
          <p:cNvPicPr>
            <a:picLocks noChangeAspect="1"/>
          </p:cNvPicPr>
          <p:nvPr/>
        </p:nvPicPr>
        <p:blipFill>
          <a:blip r:embed="rId2"/>
          <a:srcRect b="991"/>
          <a:stretch>
            <a:fillRect/>
          </a:stretch>
        </p:blipFill>
        <p:spPr>
          <a:xfrm>
            <a:off x="14196042" y="800562"/>
            <a:ext cx="8661028" cy="10764521"/>
          </a:xfrm>
          <a:prstGeom prst="rect">
            <a:avLst/>
          </a:prstGeom>
          <a:ln w="12700">
            <a:miter lim="400000"/>
          </a:ln>
        </p:spPr>
      </p:pic>
      <p:sp>
        <p:nvSpPr>
          <p:cNvPr id="33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33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39"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 </a:t>
            </a:r>
            <a:r>
              <a:rPr>
                <a:solidFill>
                  <a:srgbClr val="000000"/>
                </a:solidFill>
              </a:rPr>
              <a:t>oder Real?</a:t>
            </a:r>
          </a:p>
        </p:txBody>
      </p:sp>
      <p:sp>
        <p:nvSpPr>
          <p:cNvPr id="340" name="@limaiaaa. (2024, 17. Februar). Muy fan de la nieve, me hacía mucha falta el white winter!! 🤍❄️🌨️⛄️ 🌬️ [Foto]. Instagram. [Screenshot der Autorinnen]. Verfügbar 12.03.2024 unter Instagram. https://www.instagram.com/p/C3k8LTLNscM/"/>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limaiaaa</a:t>
            </a:r>
            <a:r>
              <a:rPr dirty="0"/>
              <a:t>. (2024, 17. </a:t>
            </a:r>
            <a:r>
              <a:rPr dirty="0" err="1"/>
              <a:t>Februar</a:t>
            </a:r>
            <a:r>
              <a:rPr dirty="0"/>
              <a:t>). </a:t>
            </a:r>
            <a:r>
              <a:rPr i="1" dirty="0"/>
              <a:t>Muy fan de la </a:t>
            </a:r>
            <a:r>
              <a:rPr i="1" dirty="0" err="1"/>
              <a:t>nieve</a:t>
            </a:r>
            <a:r>
              <a:rPr i="1" dirty="0"/>
              <a:t>, me </a:t>
            </a:r>
            <a:r>
              <a:rPr i="1" dirty="0" err="1"/>
              <a:t>hacía</a:t>
            </a:r>
            <a:r>
              <a:rPr i="1" dirty="0"/>
              <a:t> </a:t>
            </a:r>
            <a:r>
              <a:rPr i="1" dirty="0" err="1"/>
              <a:t>mucha</a:t>
            </a:r>
            <a:r>
              <a:rPr i="1" dirty="0"/>
              <a:t> </a:t>
            </a:r>
            <a:r>
              <a:rPr i="1" dirty="0" err="1"/>
              <a:t>falta</a:t>
            </a:r>
            <a:r>
              <a:rPr i="1" dirty="0"/>
              <a:t> </a:t>
            </a:r>
            <a:r>
              <a:rPr i="1" dirty="0" err="1"/>
              <a:t>el</a:t>
            </a:r>
            <a:r>
              <a:rPr i="1" dirty="0"/>
              <a:t> white winter!! 🤍❄️🌨️⛄️</a:t>
            </a:r>
            <a:r>
              <a:rPr dirty="0"/>
              <a:t> </a:t>
            </a:r>
            <a:r>
              <a:rPr i="1" dirty="0"/>
              <a:t>🌬️</a:t>
            </a:r>
            <a:r>
              <a:rPr dirty="0"/>
              <a:t> [Foto]. Instagram. [Screenshot der </a:t>
            </a:r>
            <a:r>
              <a:rPr dirty="0" err="1"/>
              <a:t>Autorinnen</a:t>
            </a:r>
            <a:r>
              <a:rPr dirty="0"/>
              <a:t>]. </a:t>
            </a:r>
            <a:r>
              <a:rPr dirty="0" err="1"/>
              <a:t>Verfügbar</a:t>
            </a:r>
            <a:r>
              <a:rPr dirty="0"/>
              <a:t> 12.03.2024 </a:t>
            </a:r>
            <a:r>
              <a:rPr dirty="0" err="1"/>
              <a:t>unter</a:t>
            </a:r>
            <a:r>
              <a:rPr dirty="0"/>
              <a:t> Instagram. https://</a:t>
            </a:r>
            <a:r>
              <a:rPr dirty="0" err="1"/>
              <a:t>www.instagram.com</a:t>
            </a:r>
            <a:r>
              <a:rPr dirty="0"/>
              <a:t>/p/C3k8LTLNscM/</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4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44"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45" name="@fit_aitana. (2024, 4. Februar). Domingo de puro relax 🏠✨ Manteniendo mi sistema inmunológico en casita para evitar pillar un virus.. 😋💋🌬️ [Foto]. Instagram. [Screenshot der Autorinnen]. Verfügbar 12.03.2024 unter https://www.instagram.com/p/C27v_DVs"/>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fit_aitana</a:t>
            </a:r>
            <a:r>
              <a:rPr dirty="0"/>
              <a:t>. (2024, 4. </a:t>
            </a:r>
            <a:r>
              <a:rPr dirty="0" err="1"/>
              <a:t>Februar</a:t>
            </a:r>
            <a:r>
              <a:rPr dirty="0"/>
              <a:t>). </a:t>
            </a:r>
            <a:r>
              <a:rPr i="1" dirty="0"/>
              <a:t>Domingo de puro relax 🏠✨ </a:t>
            </a:r>
            <a:r>
              <a:rPr i="1" dirty="0" err="1"/>
              <a:t>Manteniendo</a:t>
            </a:r>
            <a:r>
              <a:rPr i="1" dirty="0"/>
              <a:t> mi </a:t>
            </a:r>
            <a:r>
              <a:rPr i="1" dirty="0" err="1"/>
              <a:t>sistema</a:t>
            </a:r>
            <a:r>
              <a:rPr i="1" dirty="0"/>
              <a:t> </a:t>
            </a:r>
            <a:r>
              <a:rPr i="1" dirty="0" err="1"/>
              <a:t>inmunológico</a:t>
            </a:r>
            <a:r>
              <a:rPr i="1" dirty="0"/>
              <a:t> </a:t>
            </a:r>
            <a:r>
              <a:rPr i="1" dirty="0" err="1"/>
              <a:t>en</a:t>
            </a:r>
            <a:r>
              <a:rPr i="1" dirty="0"/>
              <a:t> casita para </a:t>
            </a:r>
            <a:r>
              <a:rPr i="1" dirty="0" err="1"/>
              <a:t>evitar</a:t>
            </a:r>
            <a:r>
              <a:rPr i="1" dirty="0"/>
              <a:t> pillar un virus..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/p/C27v_DVseaZ/?</a:t>
            </a:r>
            <a:r>
              <a:rPr dirty="0" err="1"/>
              <a:t>igsh</a:t>
            </a:r>
            <a:r>
              <a:rPr dirty="0"/>
              <a:t>=aTlvODdqZjl6am9s</a:t>
            </a:r>
          </a:p>
        </p:txBody>
      </p:sp>
      <p:pic>
        <p:nvPicPr>
          <p:cNvPr id="346" name="firaitana.png" descr="firaitana.png"/>
          <p:cNvPicPr>
            <a:picLocks noChangeAspect="1"/>
          </p:cNvPicPr>
          <p:nvPr/>
        </p:nvPicPr>
        <p:blipFill>
          <a:blip r:embed="rId2"/>
          <a:srcRect l="7609" b="1408"/>
          <a:stretch>
            <a:fillRect/>
          </a:stretch>
        </p:blipFill>
        <p:spPr>
          <a:xfrm>
            <a:off x="14216383" y="764400"/>
            <a:ext cx="8090818" cy="10764319"/>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349"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50"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351" name="@fit_aitana. (2024, 4. Februar). Domingo de puro relax 🏠✨ Manteniendo mi sistema inmunológico en casita para evitar pillar un virus.. 😋💋🌬️ [Foto]. Instagram. [Screenshot der Autorinnen]. Verfügbar 12.03.2024 unter https://www.instagram.com/p/C27v_DVs"/>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fit_aitana</a:t>
            </a:r>
            <a:r>
              <a:rPr dirty="0"/>
              <a:t>. (2024, 4. </a:t>
            </a:r>
            <a:r>
              <a:rPr dirty="0" err="1"/>
              <a:t>Februar</a:t>
            </a:r>
            <a:r>
              <a:rPr dirty="0"/>
              <a:t>). </a:t>
            </a:r>
            <a:r>
              <a:rPr i="1" dirty="0"/>
              <a:t>Domingo de puro relax 🏠✨ </a:t>
            </a:r>
            <a:r>
              <a:rPr i="1" dirty="0" err="1"/>
              <a:t>Manteniendo</a:t>
            </a:r>
            <a:r>
              <a:rPr i="1" dirty="0"/>
              <a:t> mi </a:t>
            </a:r>
            <a:r>
              <a:rPr i="1" dirty="0" err="1"/>
              <a:t>sistema</a:t>
            </a:r>
            <a:r>
              <a:rPr i="1" dirty="0"/>
              <a:t> </a:t>
            </a:r>
            <a:r>
              <a:rPr i="1" dirty="0" err="1"/>
              <a:t>inmunológico</a:t>
            </a:r>
            <a:r>
              <a:rPr i="1" dirty="0"/>
              <a:t> </a:t>
            </a:r>
            <a:r>
              <a:rPr i="1" dirty="0" err="1"/>
              <a:t>en</a:t>
            </a:r>
            <a:r>
              <a:rPr i="1" dirty="0"/>
              <a:t> casita para </a:t>
            </a:r>
            <a:r>
              <a:rPr i="1" dirty="0" err="1"/>
              <a:t>evitar</a:t>
            </a:r>
            <a:r>
              <a:rPr i="1" dirty="0"/>
              <a:t> pillar un virus..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/p/C27v_DVseaZ/?</a:t>
            </a:r>
            <a:r>
              <a:rPr dirty="0" err="1"/>
              <a:t>igsh</a:t>
            </a:r>
            <a:r>
              <a:rPr dirty="0"/>
              <a:t>=aTlvODdqZjl6am9s</a:t>
            </a:r>
          </a:p>
        </p:txBody>
      </p:sp>
      <p:pic>
        <p:nvPicPr>
          <p:cNvPr id="352" name="firaitana.png" descr="firaitana.png"/>
          <p:cNvPicPr>
            <a:picLocks noChangeAspect="1"/>
          </p:cNvPicPr>
          <p:nvPr/>
        </p:nvPicPr>
        <p:blipFill>
          <a:blip r:embed="rId2"/>
          <a:srcRect l="7609" b="1408"/>
          <a:stretch>
            <a:fillRect/>
          </a:stretch>
        </p:blipFill>
        <p:spPr>
          <a:xfrm>
            <a:off x="14216383" y="764400"/>
            <a:ext cx="8090818" cy="1076431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koffi.png" descr="koffi.png"/>
          <p:cNvPicPr>
            <a:picLocks noChangeAspect="1"/>
          </p:cNvPicPr>
          <p:nvPr/>
        </p:nvPicPr>
        <p:blipFill>
          <a:blip r:embed="rId2"/>
          <a:srcRect b="1441"/>
          <a:stretch>
            <a:fillRect/>
          </a:stretch>
        </p:blipFill>
        <p:spPr>
          <a:xfrm>
            <a:off x="14203602" y="756426"/>
            <a:ext cx="8707272" cy="10780527"/>
          </a:xfrm>
          <a:prstGeom prst="rect">
            <a:avLst/>
          </a:prstGeom>
          <a:ln w="12700">
            <a:miter lim="400000"/>
          </a:ln>
        </p:spPr>
      </p:pic>
      <p:sp>
        <p:nvSpPr>
          <p:cNvPr id="35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35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57"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58" name="@Koffi.gram. (2019, 26. Dezember). 📸 .. @thediigitals x @cameron.gram .. [Foto]. Instagram. [Screenshot der Autorinnen]. Verfügbar 12.03.2024 unter https://www.instagram.com/p/B6i3bYipw56/?igsh=NWZoN2ppbHlsaXg1"/>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Koffi.gram</a:t>
            </a:r>
            <a:r>
              <a:rPr dirty="0"/>
              <a:t>. (2019, 26. Dezember). </a:t>
            </a:r>
            <a:r>
              <a:rPr i="1" dirty="0"/>
              <a:t>📸 .. @</a:t>
            </a:r>
            <a:r>
              <a:rPr i="1" dirty="0" err="1"/>
              <a:t>thediigitals</a:t>
            </a:r>
            <a:r>
              <a:rPr i="1" dirty="0"/>
              <a:t> x @</a:t>
            </a:r>
            <a:r>
              <a:rPr i="1" dirty="0" err="1"/>
              <a:t>cameron.gram</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/p/B6i3bYipw56/?</a:t>
            </a:r>
            <a:r>
              <a:rPr dirty="0" err="1"/>
              <a:t>igsh</a:t>
            </a:r>
            <a:r>
              <a:rPr dirty="0"/>
              <a:t>=NWZoN2ppbHlsaXg1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chaut euch das Instagram Profil an. Was ist das für eine Person?"/>
          <p:cNvSpPr txBox="1"/>
          <p:nvPr/>
        </p:nvSpPr>
        <p:spPr>
          <a:xfrm>
            <a:off x="1004535" y="5615651"/>
            <a:ext cx="9185456" cy="1392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4000" b="1"/>
            </a:lvl1pPr>
          </a:lstStyle>
          <a:p>
            <a:r>
              <a:t>Schaut euch das Instagram Profil an. Was ist das für eine Person?</a:t>
            </a:r>
          </a:p>
        </p:txBody>
      </p:sp>
      <p:sp>
        <p:nvSpPr>
          <p:cNvPr id="182" name="Foliennummer"/>
          <p:cNvSpPr txBox="1">
            <a:spLocks noGrp="1"/>
          </p:cNvSpPr>
          <p:nvPr>
            <p:ph type="sldNum" sz="quarter" idx="2"/>
          </p:nvPr>
        </p:nvSpPr>
        <p:spPr>
          <a:xfrm>
            <a:off x="12065050"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3</a:t>
            </a:fld>
            <a:endParaRPr/>
          </a:p>
        </p:txBody>
      </p:sp>
      <p:sp>
        <p:nvSpPr>
          <p:cNvPr id="183" name="Brud [@lilmiquela]. (n.d.). Posts [Instagram Profil]. Instagram. Abgerufen am 22. Februar, 2024, https://www.instagram.com/lilmiquela/. Screenshot."/>
          <p:cNvSpPr txBox="1"/>
          <p:nvPr/>
        </p:nvSpPr>
        <p:spPr>
          <a:xfrm>
            <a:off x="11340369" y="11630666"/>
            <a:ext cx="10484734" cy="65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Brud [@</a:t>
            </a:r>
            <a:r>
              <a:rPr dirty="0" err="1"/>
              <a:t>lilmiquela</a:t>
            </a:r>
            <a:r>
              <a:rPr dirty="0"/>
              <a:t>]. (n.d.). </a:t>
            </a:r>
            <a:r>
              <a:rPr i="1" dirty="0"/>
              <a:t>Posts</a:t>
            </a:r>
            <a:r>
              <a:rPr dirty="0"/>
              <a:t> [Instagram </a:t>
            </a:r>
            <a:r>
              <a:rPr dirty="0" err="1"/>
              <a:t>Profil</a:t>
            </a:r>
            <a:r>
              <a:rPr dirty="0"/>
              <a:t>]. Instagram. </a:t>
            </a:r>
            <a:r>
              <a:rPr dirty="0" err="1"/>
              <a:t>Abgerufen</a:t>
            </a:r>
            <a:r>
              <a:rPr dirty="0"/>
              <a:t> am 22. </a:t>
            </a:r>
            <a:r>
              <a:rPr dirty="0" err="1"/>
              <a:t>Februar</a:t>
            </a:r>
            <a:r>
              <a:rPr dirty="0"/>
              <a:t>, 2024, https://</a:t>
            </a:r>
            <a:r>
              <a:rPr dirty="0" err="1"/>
              <a:t>www.instagram.com</a:t>
            </a:r>
            <a:r>
              <a:rPr dirty="0"/>
              <a:t>/</a:t>
            </a:r>
            <a:r>
              <a:rPr dirty="0" err="1"/>
              <a:t>lilmiquela</a:t>
            </a:r>
            <a:r>
              <a:rPr dirty="0"/>
              <a:t>/. Screenshot.</a:t>
            </a:r>
          </a:p>
        </p:txBody>
      </p:sp>
      <p:sp>
        <p:nvSpPr>
          <p:cNvPr id="18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pic>
        <p:nvPicPr>
          <p:cNvPr id="185" name="lil-miquela-instaprofil.png" descr="lil-miquela-instaprofil.png"/>
          <p:cNvPicPr>
            <a:picLocks noChangeAspect="1"/>
          </p:cNvPicPr>
          <p:nvPr/>
        </p:nvPicPr>
        <p:blipFill>
          <a:blip r:embed="rId2"/>
          <a:stretch>
            <a:fillRect/>
          </a:stretch>
        </p:blipFill>
        <p:spPr>
          <a:xfrm>
            <a:off x="11346770" y="1321740"/>
            <a:ext cx="12234587" cy="1007139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koffi.png" descr="koffi.png"/>
          <p:cNvPicPr>
            <a:picLocks noChangeAspect="1"/>
          </p:cNvPicPr>
          <p:nvPr/>
        </p:nvPicPr>
        <p:blipFill>
          <a:blip r:embed="rId2"/>
          <a:srcRect b="1441"/>
          <a:stretch>
            <a:fillRect/>
          </a:stretch>
        </p:blipFill>
        <p:spPr>
          <a:xfrm>
            <a:off x="14203602" y="756426"/>
            <a:ext cx="8707272" cy="10780527"/>
          </a:xfrm>
          <a:prstGeom prst="rect">
            <a:avLst/>
          </a:prstGeom>
          <a:ln w="12700">
            <a:miter lim="400000"/>
          </a:ln>
        </p:spPr>
      </p:pic>
      <p:sp>
        <p:nvSpPr>
          <p:cNvPr id="36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
        <p:nvSpPr>
          <p:cNvPr id="36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63"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364" name="@Koffi.gram. (2019, 26. Dezember). 📸 .. @thediigitals x @cameron.gram .. [Foto]. Instagram. [Screenshot der Autorinnen]. Verfügbar 12.03.2024 unter https://www.instagram.com/p/B6i3bYipw56/?igsh=NWZoN2ppbHlsaXg1"/>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Koffi.gram</a:t>
            </a:r>
            <a:r>
              <a:rPr dirty="0"/>
              <a:t>. (2019, 26. Dezember). </a:t>
            </a:r>
            <a:r>
              <a:rPr i="1" dirty="0"/>
              <a:t>📸 .. @</a:t>
            </a:r>
            <a:r>
              <a:rPr i="1" dirty="0" err="1"/>
              <a:t>thediigitals</a:t>
            </a:r>
            <a:r>
              <a:rPr i="1" dirty="0"/>
              <a:t> x @</a:t>
            </a:r>
            <a:r>
              <a:rPr i="1" dirty="0" err="1"/>
              <a:t>cameron.gram</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/p/B6i3bYipw56/?</a:t>
            </a:r>
            <a:r>
              <a:rPr dirty="0" err="1"/>
              <a:t>igsh</a:t>
            </a:r>
            <a:r>
              <a:rPr dirty="0"/>
              <a:t>=NWZoN2ppbHlsaXg1</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fendi.png" descr="fendi.png"/>
          <p:cNvPicPr>
            <a:picLocks noChangeAspect="1"/>
          </p:cNvPicPr>
          <p:nvPr/>
        </p:nvPicPr>
        <p:blipFill>
          <a:blip r:embed="rId2"/>
          <a:stretch>
            <a:fillRect/>
          </a:stretch>
        </p:blipFill>
        <p:spPr>
          <a:xfrm>
            <a:off x="14192211" y="750477"/>
            <a:ext cx="8730221" cy="10776367"/>
          </a:xfrm>
          <a:prstGeom prst="rect">
            <a:avLst/>
          </a:prstGeom>
          <a:ln w="12700">
            <a:miter lim="400000"/>
          </a:ln>
        </p:spPr>
      </p:pic>
      <p:sp>
        <p:nvSpPr>
          <p:cNvPr id="36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36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69"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70" name="@Fendi. (2024, 13. Februar). Welcome to Fendi Factory. Shot on location at the Maison’s fine leather goods production centre in Tuscany, images celebrating #FendiSS24 [Foto]. Instagram. [Screenshot der Autorinnen]. Verfügbar 12.03.2024 unter https://www."/>
          <p:cNvSpPr txBox="1"/>
          <p:nvPr/>
        </p:nvSpPr>
        <p:spPr>
          <a:xfrm>
            <a:off x="14182371" y="12214526"/>
            <a:ext cx="9120165" cy="121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i="1">
                <a:solidFill>
                  <a:srgbClr val="A9A9A9"/>
                </a:solidFill>
              </a:defRPr>
            </a:pPr>
            <a:r>
              <a:rPr i="0" dirty="0"/>
              <a:t>@Fendi. (2024, 13. </a:t>
            </a:r>
            <a:r>
              <a:rPr i="0" dirty="0" err="1"/>
              <a:t>Februar</a:t>
            </a:r>
            <a:r>
              <a:rPr i="0" dirty="0"/>
              <a:t>). </a:t>
            </a:r>
            <a:r>
              <a:rPr dirty="0"/>
              <a:t>Welcome to Fendi Factory. Shot on location at the Maison’s fine leather goods production </a:t>
            </a:r>
            <a:r>
              <a:rPr dirty="0" err="1"/>
              <a:t>centre</a:t>
            </a:r>
            <a:r>
              <a:rPr dirty="0"/>
              <a:t> in Tuscany, images celebrating #FendiSS24 </a:t>
            </a:r>
            <a:r>
              <a:rPr i="0" dirty="0"/>
              <a:t>[Foto]. Instagram. [Screenshot der </a:t>
            </a:r>
            <a:r>
              <a:rPr i="0" dirty="0" err="1"/>
              <a:t>Autorinnen</a:t>
            </a:r>
            <a:r>
              <a:rPr i="0" dirty="0"/>
              <a:t>]. </a:t>
            </a:r>
            <a:r>
              <a:rPr i="0" dirty="0" err="1"/>
              <a:t>Verfügbar</a:t>
            </a:r>
            <a:r>
              <a:rPr i="0" dirty="0"/>
              <a:t> 12.03.2024 </a:t>
            </a:r>
            <a:r>
              <a:rPr i="0" dirty="0" err="1"/>
              <a:t>unter</a:t>
            </a:r>
            <a:r>
              <a:rPr i="0" dirty="0"/>
              <a:t> https://</a:t>
            </a:r>
            <a:r>
              <a:rPr i="0" dirty="0" err="1"/>
              <a:t>www.instagram.com</a:t>
            </a:r>
            <a:r>
              <a:rPr i="0" dirty="0"/>
              <a:t>/p/C3Sds8_tP-C/?</a:t>
            </a:r>
            <a:r>
              <a:rPr i="0" dirty="0" err="1"/>
              <a:t>igsh</a:t>
            </a:r>
            <a:r>
              <a:rPr i="0" dirty="0"/>
              <a:t>=YnZzbW1xOHR1dmlq</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fendi.png" descr="fendi.png"/>
          <p:cNvPicPr>
            <a:picLocks noChangeAspect="1"/>
          </p:cNvPicPr>
          <p:nvPr/>
        </p:nvPicPr>
        <p:blipFill>
          <a:blip r:embed="rId2"/>
          <a:stretch>
            <a:fillRect/>
          </a:stretch>
        </p:blipFill>
        <p:spPr>
          <a:xfrm>
            <a:off x="14192211" y="750477"/>
            <a:ext cx="8730221" cy="10776367"/>
          </a:xfrm>
          <a:prstGeom prst="rect">
            <a:avLst/>
          </a:prstGeom>
          <a:ln w="12700">
            <a:miter lim="400000"/>
          </a:ln>
        </p:spPr>
      </p:pic>
      <p:sp>
        <p:nvSpPr>
          <p:cNvPr id="37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37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75"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000000"/>
                </a:solidFill>
              </a:rPr>
              <a:t>Virtuell oder </a:t>
            </a:r>
            <a:r>
              <a:rPr>
                <a:solidFill>
                  <a:srgbClr val="E43BD5"/>
                </a:solidFill>
              </a:rPr>
              <a:t>Real</a:t>
            </a:r>
            <a:r>
              <a:rPr>
                <a:solidFill>
                  <a:srgbClr val="000000"/>
                </a:solidFill>
              </a:rPr>
              <a:t>?</a:t>
            </a:r>
          </a:p>
        </p:txBody>
      </p:sp>
      <p:sp>
        <p:nvSpPr>
          <p:cNvPr id="376" name="@Fendi. (2024, 13. Februar). Welcome to Fendi Factory. Shot on location at the Maison’s fine leather goods production centre in Tuscany, images celebrating #FendiSS24 [Foto]. Instagram. [Screenshot der Autorinnen]. Verfügbar 12.03.2024 unter https://www."/>
          <p:cNvSpPr txBox="1"/>
          <p:nvPr/>
        </p:nvSpPr>
        <p:spPr>
          <a:xfrm>
            <a:off x="14182371" y="12214526"/>
            <a:ext cx="9120165" cy="121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i="1">
                <a:solidFill>
                  <a:srgbClr val="A9A9A9"/>
                </a:solidFill>
              </a:defRPr>
            </a:pPr>
            <a:r>
              <a:rPr i="0" dirty="0"/>
              <a:t>@Fendi. (2024, 13. </a:t>
            </a:r>
            <a:r>
              <a:rPr i="0" dirty="0" err="1"/>
              <a:t>Februar</a:t>
            </a:r>
            <a:r>
              <a:rPr i="0" dirty="0"/>
              <a:t>). </a:t>
            </a:r>
            <a:r>
              <a:rPr dirty="0"/>
              <a:t>Welcome to Fendi Factory. Shot on location at the Maison’s fine leather goods production </a:t>
            </a:r>
            <a:r>
              <a:rPr dirty="0" err="1"/>
              <a:t>centre</a:t>
            </a:r>
            <a:r>
              <a:rPr dirty="0"/>
              <a:t> in Tuscany, images celebrating #FendiSS24 </a:t>
            </a:r>
            <a:r>
              <a:rPr i="0" dirty="0"/>
              <a:t>[Foto]. Instagram. [Screenshot der </a:t>
            </a:r>
            <a:r>
              <a:rPr i="0" dirty="0" err="1"/>
              <a:t>Autorinnen</a:t>
            </a:r>
            <a:r>
              <a:rPr i="0" dirty="0"/>
              <a:t>]. </a:t>
            </a:r>
            <a:r>
              <a:rPr i="0" dirty="0" err="1"/>
              <a:t>Verfügbar</a:t>
            </a:r>
            <a:r>
              <a:rPr i="0" dirty="0"/>
              <a:t> 12.03.2024 </a:t>
            </a:r>
            <a:r>
              <a:rPr i="0" dirty="0" err="1"/>
              <a:t>unter</a:t>
            </a:r>
            <a:r>
              <a:rPr i="0" dirty="0"/>
              <a:t> https://</a:t>
            </a:r>
            <a:r>
              <a:rPr i="0" dirty="0" err="1"/>
              <a:t>www.instagram.com</a:t>
            </a:r>
            <a:r>
              <a:rPr i="0" dirty="0"/>
              <a:t>/p/C3Sds8_tP-C/?</a:t>
            </a:r>
            <a:r>
              <a:rPr i="0" dirty="0" err="1"/>
              <a:t>igsh</a:t>
            </a:r>
            <a:r>
              <a:rPr i="0" dirty="0"/>
              <a:t>=YnZzbW1xOHR1dmlq</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magram.png" descr="immagram.png"/>
          <p:cNvPicPr>
            <a:picLocks noChangeAspect="1"/>
          </p:cNvPicPr>
          <p:nvPr/>
        </p:nvPicPr>
        <p:blipFill>
          <a:blip r:embed="rId2"/>
          <a:stretch>
            <a:fillRect/>
          </a:stretch>
        </p:blipFill>
        <p:spPr>
          <a:xfrm>
            <a:off x="14196277" y="733674"/>
            <a:ext cx="8757447" cy="10809973"/>
          </a:xfrm>
          <a:prstGeom prst="rect">
            <a:avLst/>
          </a:prstGeom>
          <a:ln w="12700">
            <a:miter lim="400000"/>
          </a:ln>
        </p:spPr>
      </p:pic>
      <p:sp>
        <p:nvSpPr>
          <p:cNvPr id="37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38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81"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82" name="@imma.gram. (2023, 30. September). virtual human と AIて楽しいな😇🩵  #前髪ないと不思議にみえる #前髪切ろうかな #伸ばそうかな [Foto]. Instagram. [Screenshot der Autorinnen]. Verfügbar 12.03.2024 unter https://www.instagram.com/p/CxzqA9Xy6D-/?igsh=ano1NDhyNDZ2a283"/>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imma.gram</a:t>
            </a:r>
            <a:r>
              <a:rPr dirty="0"/>
              <a:t>. (2023, 30. September). </a:t>
            </a:r>
            <a:r>
              <a:rPr i="1" dirty="0"/>
              <a:t>virtual human </a:t>
            </a:r>
            <a:r>
              <a:rPr i="1" dirty="0" err="1"/>
              <a:t>と</a:t>
            </a:r>
            <a:r>
              <a:rPr i="1" dirty="0"/>
              <a:t> </a:t>
            </a:r>
            <a:r>
              <a:rPr i="1" dirty="0" err="1"/>
              <a:t>AIて楽しいな</a:t>
            </a:r>
            <a:r>
              <a:rPr i="1" dirty="0"/>
              <a:t>😇🩵  #</a:t>
            </a:r>
            <a:r>
              <a:rPr i="1" dirty="0" err="1"/>
              <a:t>前髪ないと不思議にみえる</a:t>
            </a:r>
            <a:r>
              <a:rPr i="1" dirty="0"/>
              <a:t> #</a:t>
            </a:r>
            <a:r>
              <a:rPr i="1" dirty="0" err="1"/>
              <a:t>前髪切ろうかな</a:t>
            </a:r>
            <a:r>
              <a:rPr i="1" dirty="0"/>
              <a:t> #</a:t>
            </a:r>
            <a:r>
              <a:rPr i="1" dirty="0" err="1"/>
              <a:t>伸ばそうかな</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/p/CxzqA9Xy6D-/?</a:t>
            </a:r>
            <a:r>
              <a:rPr dirty="0" err="1"/>
              <a:t>igsh</a:t>
            </a:r>
            <a:r>
              <a:rPr dirty="0"/>
              <a:t>=ano1NDhyNDZ2a283</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magram.png" descr="immagram.png"/>
          <p:cNvPicPr>
            <a:picLocks noChangeAspect="1"/>
          </p:cNvPicPr>
          <p:nvPr/>
        </p:nvPicPr>
        <p:blipFill>
          <a:blip r:embed="rId2"/>
          <a:stretch>
            <a:fillRect/>
          </a:stretch>
        </p:blipFill>
        <p:spPr>
          <a:xfrm>
            <a:off x="14196277" y="733674"/>
            <a:ext cx="8757447" cy="10809973"/>
          </a:xfrm>
          <a:prstGeom prst="rect">
            <a:avLst/>
          </a:prstGeom>
          <a:ln w="12700">
            <a:miter lim="400000"/>
          </a:ln>
        </p:spPr>
      </p:pic>
      <p:sp>
        <p:nvSpPr>
          <p:cNvPr id="38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38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87"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388" name="@imma.gram. (2023, 30. September). virtual human と AIて楽しいな😇🩵  #前髪ないと不思議にみえる #前髪切ろうかな #伸ばそうかな [Foto]. Instagram. [Screenshot der Autorinnen]. Verfügbar 12.03.2024 unter https://www.instagram.com/p/CxzqA9Xy6D-/?igsh=ano1NDhyNDZ2a283"/>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imma.gram</a:t>
            </a:r>
            <a:r>
              <a:rPr dirty="0"/>
              <a:t>. (2023, 30. September). </a:t>
            </a:r>
            <a:r>
              <a:rPr i="1" dirty="0"/>
              <a:t>virtual human </a:t>
            </a:r>
            <a:r>
              <a:rPr i="1" dirty="0" err="1"/>
              <a:t>と</a:t>
            </a:r>
            <a:r>
              <a:rPr i="1" dirty="0"/>
              <a:t> </a:t>
            </a:r>
            <a:r>
              <a:rPr i="1" dirty="0" err="1"/>
              <a:t>AIて楽しいな</a:t>
            </a:r>
            <a:r>
              <a:rPr i="1" dirty="0"/>
              <a:t>😇🩵  #</a:t>
            </a:r>
            <a:r>
              <a:rPr i="1" dirty="0" err="1"/>
              <a:t>前髪ないと不思議にみえる</a:t>
            </a:r>
            <a:r>
              <a:rPr i="1" dirty="0"/>
              <a:t> #</a:t>
            </a:r>
            <a:r>
              <a:rPr i="1" dirty="0" err="1"/>
              <a:t>前髪切ろうかな</a:t>
            </a:r>
            <a:r>
              <a:rPr i="1" dirty="0"/>
              <a:t> #</a:t>
            </a:r>
            <a:r>
              <a:rPr i="1" dirty="0" err="1"/>
              <a:t>伸ばそうかな</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/p/CxzqA9Xy6D-/?</a:t>
            </a:r>
            <a:r>
              <a:rPr dirty="0" err="1"/>
              <a:t>igsh</a:t>
            </a:r>
            <a:r>
              <a:rPr dirty="0"/>
              <a:t>=ano1NDhyNDZ2a283</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fannyegle.png" descr="fannyegle.png"/>
          <p:cNvPicPr>
            <a:picLocks noChangeAspect="1"/>
          </p:cNvPicPr>
          <p:nvPr/>
        </p:nvPicPr>
        <p:blipFill>
          <a:blip r:embed="rId2"/>
          <a:stretch>
            <a:fillRect/>
          </a:stretch>
        </p:blipFill>
        <p:spPr>
          <a:xfrm>
            <a:off x="14191352" y="730880"/>
            <a:ext cx="8703217" cy="10815560"/>
          </a:xfrm>
          <a:prstGeom prst="rect">
            <a:avLst/>
          </a:prstGeom>
          <a:ln w="12700">
            <a:miter lim="400000"/>
          </a:ln>
        </p:spPr>
      </p:pic>
      <p:sp>
        <p:nvSpPr>
          <p:cNvPr id="39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9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93"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394" name="@fannyegle_. (2022, 23. September). Before @emporioarmani show ThankU @vincenzo_grillo 📸 [Foto]. Instagram. [Screenshot der Autorinnen]. Verfügbar 12.03.2024 unter https://www.instagram.com/p/Ci27Y7fIJJ-/?igsh=NmJwdGRyazhkc3M3"/>
          <p:cNvSpPr txBox="1"/>
          <p:nvPr/>
        </p:nvSpPr>
        <p:spPr>
          <a:xfrm>
            <a:off x="14182371" y="12215631"/>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fannyegle</a:t>
            </a:r>
            <a:r>
              <a:rPr dirty="0"/>
              <a:t>_. (2022, 23. September). </a:t>
            </a:r>
            <a:r>
              <a:rPr i="1" dirty="0"/>
              <a:t>Before @</a:t>
            </a:r>
            <a:r>
              <a:rPr i="1" dirty="0" err="1"/>
              <a:t>emporioarmani</a:t>
            </a:r>
            <a:r>
              <a:rPr i="1" dirty="0"/>
              <a:t> show </a:t>
            </a:r>
            <a:r>
              <a:rPr i="1" dirty="0" err="1"/>
              <a:t>ThankU</a:t>
            </a:r>
            <a:r>
              <a:rPr i="1" dirty="0"/>
              <a:t> @</a:t>
            </a:r>
            <a:r>
              <a:rPr i="1" dirty="0" err="1"/>
              <a:t>vincenzo_grillo</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/p/Ci27Y7fIJJ-/?</a:t>
            </a:r>
            <a:r>
              <a:rPr dirty="0" err="1"/>
              <a:t>igsh</a:t>
            </a:r>
            <a:r>
              <a:rPr dirty="0"/>
              <a:t>=NmJwdGRyazhkc3M3</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fannyegle.png" descr="fannyegle.png"/>
          <p:cNvPicPr>
            <a:picLocks noChangeAspect="1"/>
          </p:cNvPicPr>
          <p:nvPr/>
        </p:nvPicPr>
        <p:blipFill>
          <a:blip r:embed="rId2"/>
          <a:stretch>
            <a:fillRect/>
          </a:stretch>
        </p:blipFill>
        <p:spPr>
          <a:xfrm>
            <a:off x="14191352" y="730880"/>
            <a:ext cx="8703217" cy="10815560"/>
          </a:xfrm>
          <a:prstGeom prst="rect">
            <a:avLst/>
          </a:prstGeom>
          <a:ln w="12700">
            <a:miter lim="400000"/>
          </a:ln>
        </p:spPr>
      </p:pic>
      <p:sp>
        <p:nvSpPr>
          <p:cNvPr id="39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39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399"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solidFill>
                  <a:srgbClr val="000000"/>
                </a:solidFill>
              </a:defRPr>
            </a:pPr>
            <a:r>
              <a:t>Virtuell oder </a:t>
            </a:r>
            <a:r>
              <a:rPr>
                <a:solidFill>
                  <a:srgbClr val="E43BD5"/>
                </a:solidFill>
              </a:rPr>
              <a:t>Real</a:t>
            </a:r>
            <a:r>
              <a:t>?</a:t>
            </a:r>
          </a:p>
        </p:txBody>
      </p:sp>
      <p:sp>
        <p:nvSpPr>
          <p:cNvPr id="400" name="@fannyegle_. (2022, 23. September). Before @emporioarmani show ThankU @vincenzo_grillo 📸 [Foto]. Instagram. [Screenshot der Autorinnen]. Verfügbar 12.03.2024 unter https://www.instagram.com/p/Ci27Y7fIJJ-/?igsh=NmJwdGRyazhkc3M3"/>
          <p:cNvSpPr txBox="1"/>
          <p:nvPr/>
        </p:nvSpPr>
        <p:spPr>
          <a:xfrm>
            <a:off x="14182371" y="12215631"/>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fannyegle</a:t>
            </a:r>
            <a:r>
              <a:rPr dirty="0"/>
              <a:t>_. (2022, 23. September). </a:t>
            </a:r>
            <a:r>
              <a:rPr i="1" dirty="0"/>
              <a:t>Before @</a:t>
            </a:r>
            <a:r>
              <a:rPr i="1" dirty="0" err="1"/>
              <a:t>emporioarmani</a:t>
            </a:r>
            <a:r>
              <a:rPr i="1" dirty="0"/>
              <a:t> show </a:t>
            </a:r>
            <a:r>
              <a:rPr i="1" dirty="0" err="1"/>
              <a:t>ThankU</a:t>
            </a:r>
            <a:r>
              <a:rPr i="1" dirty="0"/>
              <a:t> @</a:t>
            </a:r>
            <a:r>
              <a:rPr i="1" dirty="0" err="1"/>
              <a:t>vincenzo_grillo</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/p/Ci27Y7fIJJ-/?</a:t>
            </a:r>
            <a:r>
              <a:rPr dirty="0" err="1"/>
              <a:t>igsh</a:t>
            </a:r>
            <a:r>
              <a:rPr dirty="0"/>
              <a:t>=NmJwdGRyazhkc3M3</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magram2.png" descr="immagram2.png"/>
          <p:cNvPicPr>
            <a:picLocks noChangeAspect="1"/>
          </p:cNvPicPr>
          <p:nvPr/>
        </p:nvPicPr>
        <p:blipFill>
          <a:blip r:embed="rId2"/>
          <a:srcRect t="724"/>
          <a:stretch>
            <a:fillRect/>
          </a:stretch>
        </p:blipFill>
        <p:spPr>
          <a:xfrm>
            <a:off x="14183765" y="732988"/>
            <a:ext cx="8763387" cy="10811418"/>
          </a:xfrm>
          <a:prstGeom prst="rect">
            <a:avLst/>
          </a:prstGeom>
          <a:ln w="12700">
            <a:miter lim="400000"/>
          </a:ln>
        </p:spPr>
      </p:pic>
      <p:sp>
        <p:nvSpPr>
          <p:cNvPr id="40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40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05"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406" name="@imma.gram. (2023, 14. November). Enrolling in school.. at last 😎📚🧠 Does it suit me? I’m doing an exhibition with my Taipei friends, I’ll post about [Foto]. Instagram. [Screenshot der Autorinnen]. Verfügbar 12.03.2024 unter https://www.instagram.com/p"/>
          <p:cNvSpPr txBox="1"/>
          <p:nvPr/>
        </p:nvSpPr>
        <p:spPr>
          <a:xfrm>
            <a:off x="14182371" y="12215631"/>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imma.gram</a:t>
            </a:r>
            <a:r>
              <a:rPr dirty="0"/>
              <a:t>. (2023, 14. November). </a:t>
            </a:r>
            <a:r>
              <a:rPr i="1" dirty="0"/>
              <a:t>Enrolling in school.. at last 😎📚🧠 Does it suit me? I’m doing an exhibition with my Taipei friends, I’ll post about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/p/CzoCiLUr19i/?</a:t>
            </a:r>
            <a:r>
              <a:rPr dirty="0" err="1"/>
              <a:t>igsh</a:t>
            </a:r>
            <a:r>
              <a:rPr dirty="0"/>
              <a:t>=MXhyeTR0enE4aHh1OA==a</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magram2.png" descr="immagram2.png"/>
          <p:cNvPicPr>
            <a:picLocks noChangeAspect="1"/>
          </p:cNvPicPr>
          <p:nvPr/>
        </p:nvPicPr>
        <p:blipFill>
          <a:blip r:embed="rId2"/>
          <a:srcRect t="724"/>
          <a:stretch>
            <a:fillRect/>
          </a:stretch>
        </p:blipFill>
        <p:spPr>
          <a:xfrm>
            <a:off x="14183765" y="732988"/>
            <a:ext cx="8763387" cy="10811418"/>
          </a:xfrm>
          <a:prstGeom prst="rect">
            <a:avLst/>
          </a:prstGeom>
          <a:ln w="12700">
            <a:miter lim="400000"/>
          </a:ln>
        </p:spPr>
      </p:pic>
      <p:sp>
        <p:nvSpPr>
          <p:cNvPr id="40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41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11"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412" name="@imma.gram. (2023, 14. November). Enrolling in school.. at last 😎📚🧠 Does it suit me? I’m doing an exhibition with my Taipei friends, I’ll post about [Foto]. Instagram. [Screenshot der Autorinnen]. Verfügbar 12.03.2024 unter https://www.instagram.com/p"/>
          <p:cNvSpPr txBox="1"/>
          <p:nvPr/>
        </p:nvSpPr>
        <p:spPr>
          <a:xfrm>
            <a:off x="14182371" y="12215631"/>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imma.gram</a:t>
            </a:r>
            <a:r>
              <a:rPr dirty="0"/>
              <a:t>. (2023, 14. November). </a:t>
            </a:r>
            <a:r>
              <a:rPr i="1" dirty="0"/>
              <a:t>Enrolling in school.. at last 😎📚🧠 Does it suit me? I’m doing an exhibition with my Taipei friends, I’ll post about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/p/CzoCiLUr19i/?</a:t>
            </a:r>
            <a:r>
              <a:rPr dirty="0" err="1"/>
              <a:t>igsh</a:t>
            </a:r>
            <a:r>
              <a:rPr dirty="0"/>
              <a:t>=MXhyeTR0enE4aHh1OA==a</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kimzulu.png" descr="kimzulu.png"/>
          <p:cNvPicPr>
            <a:picLocks noChangeAspect="1"/>
          </p:cNvPicPr>
          <p:nvPr/>
        </p:nvPicPr>
        <p:blipFill>
          <a:blip r:embed="rId2"/>
          <a:srcRect b="810"/>
          <a:stretch>
            <a:fillRect/>
          </a:stretch>
        </p:blipFill>
        <p:spPr>
          <a:xfrm>
            <a:off x="14196068" y="726638"/>
            <a:ext cx="8795869" cy="10823888"/>
          </a:xfrm>
          <a:prstGeom prst="rect">
            <a:avLst/>
          </a:prstGeom>
          <a:ln w="12700">
            <a:miter lim="400000"/>
          </a:ln>
        </p:spPr>
      </p:pic>
      <p:sp>
        <p:nvSpPr>
          <p:cNvPr id="41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41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17"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418" name="@kimzulu_. (2023, 6. Juni). Focus on you and everything will be ok 🤎🤎 #loveyourself [Foto]. Instagram. [Screenshot der Autorinnen]. Verfügbar 12.03.2024 unter https://www.instagram.com/p/CtJwB4hOtLw/?igsh=MTZqb21oNjJzeW1t"/>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kimzulu</a:t>
            </a:r>
            <a:r>
              <a:rPr dirty="0"/>
              <a:t>_. (2023, 6. Juni)</a:t>
            </a:r>
            <a:r>
              <a:rPr i="1" dirty="0"/>
              <a:t>. Focus on you and everything will be ok 🤎🤎 #</a:t>
            </a:r>
            <a:r>
              <a:rPr i="1" dirty="0" err="1"/>
              <a:t>loveyourself</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/p/CtJwB4hOtLw/?</a:t>
            </a:r>
            <a:r>
              <a:rPr dirty="0" err="1"/>
              <a:t>igsh</a:t>
            </a:r>
            <a:r>
              <a:rPr dirty="0"/>
              <a:t>=MTZqb21oNjJzeW1t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Foliennummer"/>
          <p:cNvSpPr txBox="1">
            <a:spLocks noGrp="1"/>
          </p:cNvSpPr>
          <p:nvPr>
            <p:ph type="sldNum" sz="quarter" idx="2"/>
          </p:nvPr>
        </p:nvSpPr>
        <p:spPr>
          <a:xfrm>
            <a:off x="12065050"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4</a:t>
            </a:fld>
            <a:endParaRPr/>
          </a:p>
        </p:txBody>
      </p:sp>
      <p:sp>
        <p:nvSpPr>
          <p:cNvPr id="188" name="Post vom 1. Januar 2024…"/>
          <p:cNvSpPr txBox="1"/>
          <p:nvPr/>
        </p:nvSpPr>
        <p:spPr>
          <a:xfrm>
            <a:off x="10388529" y="8779058"/>
            <a:ext cx="12364636" cy="1331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ts val="3100"/>
              </a:lnSpc>
              <a:spcBef>
                <a:spcPts val="0"/>
              </a:spcBef>
              <a:defRPr sz="1800">
                <a:solidFill>
                  <a:srgbClr val="A9A9A9"/>
                </a:solidFill>
              </a:defRPr>
            </a:pPr>
            <a:r>
              <a:rPr dirty="0"/>
              <a:t>Post </a:t>
            </a:r>
            <a:r>
              <a:rPr dirty="0" err="1"/>
              <a:t>vom</a:t>
            </a:r>
            <a:r>
              <a:rPr dirty="0"/>
              <a:t> 1. </a:t>
            </a:r>
            <a:r>
              <a:rPr dirty="0" err="1"/>
              <a:t>Januar</a:t>
            </a:r>
            <a:r>
              <a:rPr dirty="0"/>
              <a:t> 2024</a:t>
            </a:r>
          </a:p>
          <a:p>
            <a:pPr marR="457200" defTabSz="450215">
              <a:lnSpc>
                <a:spcPct val="100000"/>
              </a:lnSpc>
              <a:spcBef>
                <a:spcPts val="0"/>
              </a:spcBef>
              <a:defRPr sz="1800">
                <a:solidFill>
                  <a:srgbClr val="A9A9A9"/>
                </a:solidFill>
              </a:defRPr>
            </a:pPr>
            <a:r>
              <a:rPr dirty="0"/>
              <a:t>Brud [@</a:t>
            </a:r>
            <a:r>
              <a:rPr dirty="0" err="1"/>
              <a:t>lilmiquela</a:t>
            </a:r>
            <a:r>
              <a:rPr dirty="0"/>
              <a:t>]. (2024, 1. </a:t>
            </a:r>
            <a:r>
              <a:rPr dirty="0" err="1"/>
              <a:t>Januar</a:t>
            </a:r>
            <a:r>
              <a:rPr dirty="0"/>
              <a:t>). </a:t>
            </a:r>
            <a:r>
              <a:rPr i="1" dirty="0"/>
              <a:t>I‘m still pinching myself. I‘ve worked so hard this year, stepped out of my comfort zone, teamed up with my</a:t>
            </a:r>
            <a:r>
              <a:rPr dirty="0"/>
              <a:t> [Video]. Instagram. </a:t>
            </a:r>
            <a:r>
              <a:rPr dirty="0" err="1"/>
              <a:t>Abgerufen</a:t>
            </a:r>
            <a:r>
              <a:rPr dirty="0"/>
              <a:t> am 22.02.2024, https://</a:t>
            </a:r>
            <a:r>
              <a:rPr dirty="0" err="1"/>
              <a:t>www.instagram.com</a:t>
            </a:r>
            <a:r>
              <a:rPr dirty="0"/>
              <a:t>/p/C1ihKALtwAF/?</a:t>
            </a:r>
            <a:r>
              <a:rPr dirty="0" err="1"/>
              <a:t>img_index</a:t>
            </a:r>
            <a:r>
              <a:rPr dirty="0"/>
              <a:t>=1. Screenshot.</a:t>
            </a:r>
          </a:p>
        </p:txBody>
      </p:sp>
      <p:sp>
        <p:nvSpPr>
          <p:cNvPr id="189"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pic>
        <p:nvPicPr>
          <p:cNvPr id="190" name="lil-miquela-instapost.png" descr="lil-miquela-instapost.png"/>
          <p:cNvPicPr>
            <a:picLocks noChangeAspect="1"/>
          </p:cNvPicPr>
          <p:nvPr/>
        </p:nvPicPr>
        <p:blipFill>
          <a:blip r:embed="rId2"/>
          <a:stretch>
            <a:fillRect/>
          </a:stretch>
        </p:blipFill>
        <p:spPr>
          <a:xfrm>
            <a:off x="10359307" y="4058002"/>
            <a:ext cx="12364637" cy="4404097"/>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kimzulu.png" descr="kimzulu.png"/>
          <p:cNvPicPr>
            <a:picLocks noChangeAspect="1"/>
          </p:cNvPicPr>
          <p:nvPr/>
        </p:nvPicPr>
        <p:blipFill>
          <a:blip r:embed="rId2"/>
          <a:srcRect b="810"/>
          <a:stretch>
            <a:fillRect/>
          </a:stretch>
        </p:blipFill>
        <p:spPr>
          <a:xfrm>
            <a:off x="14196068" y="726638"/>
            <a:ext cx="8795869" cy="10823888"/>
          </a:xfrm>
          <a:prstGeom prst="rect">
            <a:avLst/>
          </a:prstGeom>
          <a:ln w="12700">
            <a:miter lim="400000"/>
          </a:ln>
        </p:spPr>
      </p:pic>
      <p:sp>
        <p:nvSpPr>
          <p:cNvPr id="42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42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23"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424" name="@kimzulu_. (2023, 6. Juni). Focus on you and everything will be ok 🤎🤎 #loveyourself [Foto]. Instagram. [Screenshot der Autorinnen]. Verfügbar 12.03.2024 unter https://www.instagram.com/p/CtJwB4hOtLw/?igsh=MTZqb21oNjJzeW1t"/>
          <p:cNvSpPr txBox="1"/>
          <p:nvPr/>
        </p:nvSpPr>
        <p:spPr>
          <a:xfrm>
            <a:off x="14182371" y="12354131"/>
            <a:ext cx="912016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kimzulu</a:t>
            </a:r>
            <a:r>
              <a:rPr dirty="0"/>
              <a:t>_. (2023, 6. Juni)</a:t>
            </a:r>
            <a:r>
              <a:rPr i="1" dirty="0"/>
              <a:t>. Focus on you and everything will be ok 🤎🤎 #</a:t>
            </a:r>
            <a:r>
              <a:rPr i="1" dirty="0" err="1"/>
              <a:t>loveyourself</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/p/CtJwB4hOtLw/?</a:t>
            </a:r>
            <a:r>
              <a:rPr dirty="0" err="1"/>
              <a:t>igsh</a:t>
            </a:r>
            <a:r>
              <a:rPr dirty="0"/>
              <a:t>=MTZqb21oNjJzeW1t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rozygram.png" descr="rozygram.png"/>
          <p:cNvPicPr>
            <a:picLocks noChangeAspect="1"/>
          </p:cNvPicPr>
          <p:nvPr/>
        </p:nvPicPr>
        <p:blipFill>
          <a:blip r:embed="rId2"/>
          <a:srcRect b="1509"/>
          <a:stretch>
            <a:fillRect/>
          </a:stretch>
        </p:blipFill>
        <p:spPr>
          <a:xfrm>
            <a:off x="14180218" y="727474"/>
            <a:ext cx="8795743" cy="10846715"/>
          </a:xfrm>
          <a:prstGeom prst="rect">
            <a:avLst/>
          </a:prstGeom>
          <a:ln w="12700">
            <a:miter lim="400000"/>
          </a:ln>
        </p:spPr>
      </p:pic>
      <p:sp>
        <p:nvSpPr>
          <p:cNvPr id="42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42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29"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430" name="@rozy.gram. (2023, 9. Oktober). 집중의 입으로 한 획, 한 획, 🖌  급하지 않고 천천히 바르게, 나답게, 오롯하게 살 것을 다짐해 본 하루 😌 [Foto]. Instagram. [Screenshot der Autorinnen]. Verfügbar 12.03.2024 unter https://www.instagram.com/p/CyKz1kmu9xm/?igsh=MW5oZjk5ODZzY3p4cg=="/>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rozy.gram</a:t>
            </a:r>
            <a:r>
              <a:rPr dirty="0"/>
              <a:t>. (2023, 9. Oktober). </a:t>
            </a:r>
            <a:r>
              <a:rPr i="1" dirty="0" err="1"/>
              <a:t>집중의</a:t>
            </a:r>
            <a:r>
              <a:rPr i="1" dirty="0"/>
              <a:t> </a:t>
            </a:r>
            <a:r>
              <a:rPr i="1" dirty="0" err="1"/>
              <a:t>입으로</a:t>
            </a:r>
            <a:r>
              <a:rPr i="1" dirty="0"/>
              <a:t> </a:t>
            </a:r>
            <a:r>
              <a:rPr i="1" dirty="0" err="1"/>
              <a:t>한</a:t>
            </a:r>
            <a:r>
              <a:rPr i="1" dirty="0"/>
              <a:t> </a:t>
            </a:r>
            <a:r>
              <a:rPr i="1" dirty="0" err="1"/>
              <a:t>획</a:t>
            </a:r>
            <a:r>
              <a:rPr i="1" dirty="0"/>
              <a:t>, </a:t>
            </a:r>
            <a:r>
              <a:rPr i="1" dirty="0" err="1"/>
              <a:t>한</a:t>
            </a:r>
            <a:r>
              <a:rPr i="1" dirty="0"/>
              <a:t> </a:t>
            </a:r>
            <a:r>
              <a:rPr i="1" dirty="0" err="1"/>
              <a:t>획</a:t>
            </a:r>
            <a:r>
              <a:rPr i="1" dirty="0"/>
              <a:t>, 🖌  </a:t>
            </a:r>
            <a:r>
              <a:rPr i="1" dirty="0" err="1"/>
              <a:t>급하지</a:t>
            </a:r>
            <a:r>
              <a:rPr i="1" dirty="0"/>
              <a:t> </a:t>
            </a:r>
            <a:r>
              <a:rPr i="1" dirty="0" err="1"/>
              <a:t>않고</a:t>
            </a:r>
            <a:r>
              <a:rPr i="1" dirty="0"/>
              <a:t> </a:t>
            </a:r>
            <a:r>
              <a:rPr i="1" dirty="0" err="1"/>
              <a:t>천천히</a:t>
            </a:r>
            <a:r>
              <a:rPr i="1" dirty="0"/>
              <a:t> </a:t>
            </a:r>
            <a:r>
              <a:rPr i="1" dirty="0" err="1"/>
              <a:t>바르게</a:t>
            </a:r>
            <a:r>
              <a:rPr i="1" dirty="0"/>
              <a:t>, </a:t>
            </a:r>
            <a:r>
              <a:rPr i="1" dirty="0" err="1"/>
              <a:t>나답게</a:t>
            </a:r>
            <a:r>
              <a:rPr i="1" dirty="0"/>
              <a:t>, </a:t>
            </a:r>
            <a:r>
              <a:rPr i="1" dirty="0" err="1"/>
              <a:t>오롯하게</a:t>
            </a:r>
            <a:r>
              <a:rPr i="1" dirty="0"/>
              <a:t> </a:t>
            </a:r>
            <a:r>
              <a:rPr i="1" dirty="0" err="1"/>
              <a:t>살</a:t>
            </a:r>
            <a:r>
              <a:rPr i="1" dirty="0"/>
              <a:t> </a:t>
            </a:r>
            <a:r>
              <a:rPr i="1" dirty="0" err="1"/>
              <a:t>것을</a:t>
            </a:r>
            <a:r>
              <a:rPr i="1" dirty="0"/>
              <a:t> </a:t>
            </a:r>
            <a:r>
              <a:rPr i="1" dirty="0" err="1"/>
              <a:t>다짐해</a:t>
            </a:r>
            <a:r>
              <a:rPr i="1" dirty="0"/>
              <a:t> </a:t>
            </a:r>
            <a:r>
              <a:rPr i="1" dirty="0" err="1"/>
              <a:t>본</a:t>
            </a:r>
            <a:r>
              <a:rPr i="1" dirty="0"/>
              <a:t> </a:t>
            </a:r>
            <a:r>
              <a:rPr i="1" dirty="0" err="1"/>
              <a:t>하루</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/p/CyKz1kmu9xm/?</a:t>
            </a:r>
            <a:r>
              <a:rPr dirty="0" err="1"/>
              <a:t>igsh</a:t>
            </a:r>
            <a:r>
              <a:rPr dirty="0"/>
              <a:t>=MW5oZjk5ODZzY3p4cg==</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rozygram.png" descr="rozygram.png"/>
          <p:cNvPicPr>
            <a:picLocks noChangeAspect="1"/>
          </p:cNvPicPr>
          <p:nvPr/>
        </p:nvPicPr>
        <p:blipFill>
          <a:blip r:embed="rId2"/>
          <a:srcRect b="1509"/>
          <a:stretch>
            <a:fillRect/>
          </a:stretch>
        </p:blipFill>
        <p:spPr>
          <a:xfrm>
            <a:off x="14180218" y="727474"/>
            <a:ext cx="8795743" cy="10846715"/>
          </a:xfrm>
          <a:prstGeom prst="rect">
            <a:avLst/>
          </a:prstGeom>
          <a:ln w="12700">
            <a:miter lim="400000"/>
          </a:ln>
        </p:spPr>
      </p:pic>
      <p:sp>
        <p:nvSpPr>
          <p:cNvPr id="43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42</a:t>
            </a:fld>
            <a:endParaRPr/>
          </a:p>
        </p:txBody>
      </p:sp>
      <p:sp>
        <p:nvSpPr>
          <p:cNvPr id="43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35"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E43BD5"/>
                </a:solidFill>
              </a:rPr>
              <a:t>Virtuell</a:t>
            </a:r>
            <a:r>
              <a:t> </a:t>
            </a:r>
            <a:r>
              <a:rPr>
                <a:solidFill>
                  <a:srgbClr val="000000"/>
                </a:solidFill>
              </a:rPr>
              <a:t>oder Real?</a:t>
            </a:r>
          </a:p>
        </p:txBody>
      </p:sp>
      <p:sp>
        <p:nvSpPr>
          <p:cNvPr id="436" name="@rozy.gram. (2023, 9. Oktober). 집중의 입으로 한 획, 한 획, 🖌  급하지 않고 천천히 바르게, 나답게, 오롯하게 살 것을 다짐해 본 하루 😌 [Foto]. Instagram. [Screenshot der Autorinnen]. Verfügbar 12.03.2024 unter https://www.instagram.com/p/CyKz1kmu9xm/?igsh=MW5oZjk5ODZzY3p4cg=="/>
          <p:cNvSpPr txBox="1"/>
          <p:nvPr/>
        </p:nvSpPr>
        <p:spPr>
          <a:xfrm>
            <a:off x="14182371" y="12215632"/>
            <a:ext cx="912016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rozy.gram</a:t>
            </a:r>
            <a:r>
              <a:rPr dirty="0"/>
              <a:t>. (2023, 9. Oktober). </a:t>
            </a:r>
            <a:r>
              <a:rPr i="1" dirty="0" err="1"/>
              <a:t>집중의</a:t>
            </a:r>
            <a:r>
              <a:rPr i="1" dirty="0"/>
              <a:t> </a:t>
            </a:r>
            <a:r>
              <a:rPr i="1" dirty="0" err="1"/>
              <a:t>입으로</a:t>
            </a:r>
            <a:r>
              <a:rPr i="1" dirty="0"/>
              <a:t> </a:t>
            </a:r>
            <a:r>
              <a:rPr i="1" dirty="0" err="1"/>
              <a:t>한</a:t>
            </a:r>
            <a:r>
              <a:rPr i="1" dirty="0"/>
              <a:t> </a:t>
            </a:r>
            <a:r>
              <a:rPr i="1" dirty="0" err="1"/>
              <a:t>획</a:t>
            </a:r>
            <a:r>
              <a:rPr i="1" dirty="0"/>
              <a:t>, </a:t>
            </a:r>
            <a:r>
              <a:rPr i="1" dirty="0" err="1"/>
              <a:t>한</a:t>
            </a:r>
            <a:r>
              <a:rPr i="1" dirty="0"/>
              <a:t> </a:t>
            </a:r>
            <a:r>
              <a:rPr i="1" dirty="0" err="1"/>
              <a:t>획</a:t>
            </a:r>
            <a:r>
              <a:rPr i="1" dirty="0"/>
              <a:t>, 🖌  </a:t>
            </a:r>
            <a:r>
              <a:rPr i="1" dirty="0" err="1"/>
              <a:t>급하지</a:t>
            </a:r>
            <a:r>
              <a:rPr i="1" dirty="0"/>
              <a:t> </a:t>
            </a:r>
            <a:r>
              <a:rPr i="1" dirty="0" err="1"/>
              <a:t>않고</a:t>
            </a:r>
            <a:r>
              <a:rPr i="1" dirty="0"/>
              <a:t> </a:t>
            </a:r>
            <a:r>
              <a:rPr i="1" dirty="0" err="1"/>
              <a:t>천천히</a:t>
            </a:r>
            <a:r>
              <a:rPr i="1" dirty="0"/>
              <a:t> </a:t>
            </a:r>
            <a:r>
              <a:rPr i="1" dirty="0" err="1"/>
              <a:t>바르게</a:t>
            </a:r>
            <a:r>
              <a:rPr i="1" dirty="0"/>
              <a:t>, </a:t>
            </a:r>
            <a:r>
              <a:rPr i="1" dirty="0" err="1"/>
              <a:t>나답게</a:t>
            </a:r>
            <a:r>
              <a:rPr i="1" dirty="0"/>
              <a:t>, </a:t>
            </a:r>
            <a:r>
              <a:rPr i="1" dirty="0" err="1"/>
              <a:t>오롯하게</a:t>
            </a:r>
            <a:r>
              <a:rPr i="1" dirty="0"/>
              <a:t> </a:t>
            </a:r>
            <a:r>
              <a:rPr i="1" dirty="0" err="1"/>
              <a:t>살</a:t>
            </a:r>
            <a:r>
              <a:rPr i="1" dirty="0"/>
              <a:t> </a:t>
            </a:r>
            <a:r>
              <a:rPr i="1" dirty="0" err="1"/>
              <a:t>것을</a:t>
            </a:r>
            <a:r>
              <a:rPr i="1" dirty="0"/>
              <a:t> </a:t>
            </a:r>
            <a:r>
              <a:rPr i="1" dirty="0" err="1"/>
              <a:t>다짐해</a:t>
            </a:r>
            <a:r>
              <a:rPr i="1" dirty="0"/>
              <a:t> </a:t>
            </a:r>
            <a:r>
              <a:rPr i="1" dirty="0" err="1"/>
              <a:t>본</a:t>
            </a:r>
            <a:r>
              <a:rPr i="1" dirty="0"/>
              <a:t> </a:t>
            </a:r>
            <a:r>
              <a:rPr i="1" dirty="0" err="1"/>
              <a:t>하루</a:t>
            </a:r>
            <a:r>
              <a:rPr i="1" dirty="0"/>
              <a:t> 😌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/p/CyKz1kmu9xm/?</a:t>
            </a:r>
            <a:r>
              <a:rPr dirty="0" err="1"/>
              <a:t>igsh</a:t>
            </a:r>
            <a:r>
              <a:rPr dirty="0"/>
              <a:t>=MW5oZjk5ODZzY3p4cg==</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brunakarla.png" descr="brunakarla.png"/>
          <p:cNvPicPr>
            <a:picLocks noChangeAspect="1"/>
          </p:cNvPicPr>
          <p:nvPr/>
        </p:nvPicPr>
        <p:blipFill>
          <a:blip r:embed="rId2"/>
          <a:stretch>
            <a:fillRect/>
          </a:stretch>
        </p:blipFill>
        <p:spPr>
          <a:xfrm>
            <a:off x="14164856" y="723115"/>
            <a:ext cx="8853950" cy="10855311"/>
          </a:xfrm>
          <a:prstGeom prst="rect">
            <a:avLst/>
          </a:prstGeom>
          <a:ln w="12700">
            <a:miter lim="400000"/>
          </a:ln>
        </p:spPr>
      </p:pic>
      <p:sp>
        <p:nvSpPr>
          <p:cNvPr id="43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44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41"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442" name="@brunakarla7. (2024, 25. Februar). Can we skip to the good part? ☀️ @sunlife_charter_agency_croatia ❤️ ........ #sun #see #summer #summervibes #charter #charteragency #model #modeling #lifestyle #shootingday #photooftheday #photography [Foto]. Instagram."/>
          <p:cNvSpPr txBox="1"/>
          <p:nvPr/>
        </p:nvSpPr>
        <p:spPr>
          <a:xfrm>
            <a:off x="14182371" y="12005545"/>
            <a:ext cx="9120165" cy="163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80000"/>
              </a:lnSpc>
              <a:spcBef>
                <a:spcPts val="0"/>
              </a:spcBef>
              <a:defRPr sz="1800" i="1">
                <a:solidFill>
                  <a:srgbClr val="A9A9A9"/>
                </a:solidFill>
              </a:defRPr>
            </a:pPr>
            <a:r>
              <a:rPr i="0"/>
              <a:t>@brunakarla7. (2024, 25. Februar). </a:t>
            </a:r>
            <a:r>
              <a:t>Can we skip to the good part? ☀️ @sunlife_charter_agency_croatia ❤️ ........ #sun #see #summer #summervibes #charter #charteragency #model #modeling #lifestyle #shootingday #photooftheday #photography </a:t>
            </a:r>
            <a:r>
              <a:rPr i="0"/>
              <a:t>[Foto]. Instagram. [Screenshot der Autorinnen]. Verfügbar 12.03.2024 unter https://www.instagram.com/p/C3xSd-TMLRu/?igsh=MTJlZHozb3pqb2hwag==</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brunakarla.png" descr="brunakarla.png"/>
          <p:cNvPicPr>
            <a:picLocks noChangeAspect="1"/>
          </p:cNvPicPr>
          <p:nvPr/>
        </p:nvPicPr>
        <p:blipFill>
          <a:blip r:embed="rId2"/>
          <a:stretch>
            <a:fillRect/>
          </a:stretch>
        </p:blipFill>
        <p:spPr>
          <a:xfrm>
            <a:off x="14164856" y="723115"/>
            <a:ext cx="8853950" cy="10855311"/>
          </a:xfrm>
          <a:prstGeom prst="rect">
            <a:avLst/>
          </a:prstGeom>
          <a:ln w="12700">
            <a:miter lim="400000"/>
          </a:ln>
        </p:spPr>
      </p:pic>
      <p:sp>
        <p:nvSpPr>
          <p:cNvPr id="44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sp>
        <p:nvSpPr>
          <p:cNvPr id="44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47"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pPr>
            <a:r>
              <a:rPr>
                <a:solidFill>
                  <a:srgbClr val="000000"/>
                </a:solidFill>
              </a:rPr>
              <a:t>Virtuell oder</a:t>
            </a:r>
            <a:r>
              <a:t> </a:t>
            </a:r>
            <a:r>
              <a:rPr>
                <a:solidFill>
                  <a:srgbClr val="E43BD5"/>
                </a:solidFill>
              </a:rPr>
              <a:t>Real</a:t>
            </a:r>
            <a:r>
              <a:rPr>
                <a:solidFill>
                  <a:srgbClr val="000000"/>
                </a:solidFill>
              </a:rPr>
              <a:t>?</a:t>
            </a:r>
          </a:p>
        </p:txBody>
      </p:sp>
      <p:sp>
        <p:nvSpPr>
          <p:cNvPr id="448" name="@brunakarla7. (2024, 25. Februar). Can we skip to the good part? ☀️ @sunlife_charter_agency_croatia ❤️ ........ #sun #see #summer #summervibes #charter #charteragency #model #modeling #lifestyle #shootingday #photooftheday #photography [Foto]. Instagram."/>
          <p:cNvSpPr txBox="1"/>
          <p:nvPr/>
        </p:nvSpPr>
        <p:spPr>
          <a:xfrm>
            <a:off x="14182371" y="12005545"/>
            <a:ext cx="9120165" cy="163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80000"/>
              </a:lnSpc>
              <a:spcBef>
                <a:spcPts val="0"/>
              </a:spcBef>
              <a:defRPr sz="1800" i="1">
                <a:solidFill>
                  <a:srgbClr val="A9A9A9"/>
                </a:solidFill>
              </a:defRPr>
            </a:pPr>
            <a:r>
              <a:rPr i="0"/>
              <a:t>@brunakarla7. (2024, 25. Februar). </a:t>
            </a:r>
            <a:r>
              <a:t>Can we skip to the good part? ☀️ @sunlife_charter_agency_croatia ❤️ ........ #sun #see #summer #summervibes #charter #charteragency #model #modeling #lifestyle #shootingday #photooftheday #photography </a:t>
            </a:r>
            <a:r>
              <a:rPr i="0"/>
              <a:t>[Foto]. Instagram. [Screenshot der Autorinnen]. Verfügbar 12.03.2024 unter https://www.instagram.com/p/C3xSd-TMLRu/?igsh=MTJlZHozb3pqb2hwag==</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alessiasebastianelli.png" descr="alessiasebastianelli.png"/>
          <p:cNvPicPr>
            <a:picLocks noChangeAspect="1"/>
          </p:cNvPicPr>
          <p:nvPr/>
        </p:nvPicPr>
        <p:blipFill>
          <a:blip r:embed="rId2"/>
          <a:stretch>
            <a:fillRect/>
          </a:stretch>
        </p:blipFill>
        <p:spPr>
          <a:xfrm>
            <a:off x="14182893" y="726105"/>
            <a:ext cx="8988481" cy="10849331"/>
          </a:xfrm>
          <a:prstGeom prst="rect">
            <a:avLst/>
          </a:prstGeom>
          <a:ln w="12700">
            <a:miter lim="400000"/>
          </a:ln>
        </p:spPr>
      </p:pic>
      <p:sp>
        <p:nvSpPr>
          <p:cNvPr id="45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sp>
        <p:nvSpPr>
          <p:cNvPr id="45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53"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lvl1pPr>
          </a:lstStyle>
          <a:p>
            <a:r>
              <a:t>Virtuell oder Real?</a:t>
            </a:r>
          </a:p>
        </p:txBody>
      </p:sp>
      <p:sp>
        <p:nvSpPr>
          <p:cNvPr id="454" name="@alessiasebastianelli. (2022, 22. März). @tataitalia_official [Foto]. Instagram. [Screenshot der Autorinnen]. Verfügbar 12.03.2024 unter https://www.instagram.com/p/Cbaes_8sfUb/?igsh=MWdja3N3cmd3cHY3Mg=="/>
          <p:cNvSpPr txBox="1"/>
          <p:nvPr/>
        </p:nvSpPr>
        <p:spPr>
          <a:xfrm>
            <a:off x="14182371" y="12354226"/>
            <a:ext cx="9120165" cy="93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alessiasebastianelli</a:t>
            </a:r>
            <a:r>
              <a:rPr dirty="0"/>
              <a:t>. (2022, 22. März). </a:t>
            </a:r>
            <a:r>
              <a:rPr i="1" dirty="0"/>
              <a:t>@</a:t>
            </a:r>
            <a:r>
              <a:rPr i="1" dirty="0" err="1"/>
              <a:t>tataitalia_official</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/p/Cbaes_8sfUb/?</a:t>
            </a:r>
            <a:r>
              <a:rPr dirty="0" err="1"/>
              <a:t>igsh</a:t>
            </a:r>
            <a:r>
              <a:rPr dirty="0"/>
              <a:t>=MWdja3N3cmd3cHY3Mg==</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alessiasebastianelli.png" descr="alessiasebastianelli.png"/>
          <p:cNvPicPr>
            <a:picLocks noChangeAspect="1"/>
          </p:cNvPicPr>
          <p:nvPr/>
        </p:nvPicPr>
        <p:blipFill>
          <a:blip r:embed="rId2"/>
          <a:stretch>
            <a:fillRect/>
          </a:stretch>
        </p:blipFill>
        <p:spPr>
          <a:xfrm>
            <a:off x="14182893" y="726105"/>
            <a:ext cx="8988481" cy="10849331"/>
          </a:xfrm>
          <a:prstGeom prst="rect">
            <a:avLst/>
          </a:prstGeom>
          <a:ln w="12700">
            <a:miter lim="400000"/>
          </a:ln>
        </p:spPr>
      </p:pic>
      <p:sp>
        <p:nvSpPr>
          <p:cNvPr id="45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45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59" name="Virtuell oder Real?"/>
          <p:cNvSpPr txBox="1"/>
          <p:nvPr/>
        </p:nvSpPr>
        <p:spPr>
          <a:xfrm>
            <a:off x="1642489" y="6348351"/>
            <a:ext cx="6914471"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6000" b="1">
                <a:solidFill>
                  <a:srgbClr val="000000"/>
                </a:solidFill>
              </a:defRPr>
            </a:pPr>
            <a:r>
              <a:t>Virtuell oder </a:t>
            </a:r>
            <a:r>
              <a:rPr>
                <a:solidFill>
                  <a:srgbClr val="E43BD5"/>
                </a:solidFill>
              </a:rPr>
              <a:t>Real</a:t>
            </a:r>
            <a:r>
              <a:t>?</a:t>
            </a:r>
          </a:p>
        </p:txBody>
      </p:sp>
      <p:sp>
        <p:nvSpPr>
          <p:cNvPr id="460" name="@alessiasebastianelli. (2022, 22. März). @tataitalia_official [Foto]. Instagram. [Screenshot der Autorinnen]. Verfügbar 12.03.2024 unter https://www.instagram.com/p/Cbaes_8sfUb/?igsh=MWdja3N3cmd3cHY3Mg=="/>
          <p:cNvSpPr txBox="1"/>
          <p:nvPr/>
        </p:nvSpPr>
        <p:spPr>
          <a:xfrm>
            <a:off x="14182371" y="12354226"/>
            <a:ext cx="9120165" cy="93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ct val="100000"/>
              </a:lnSpc>
              <a:spcBef>
                <a:spcPts val="0"/>
              </a:spcBef>
              <a:defRPr sz="1800">
                <a:solidFill>
                  <a:srgbClr val="A9A9A9"/>
                </a:solidFill>
              </a:defRPr>
            </a:pPr>
            <a:r>
              <a:rPr dirty="0"/>
              <a:t>@</a:t>
            </a:r>
            <a:r>
              <a:rPr dirty="0" err="1"/>
              <a:t>alessiasebastianelli</a:t>
            </a:r>
            <a:r>
              <a:rPr dirty="0"/>
              <a:t>. (2022, 22. März). </a:t>
            </a:r>
            <a:r>
              <a:rPr i="1" dirty="0"/>
              <a:t>@</a:t>
            </a:r>
            <a:r>
              <a:rPr i="1" dirty="0" err="1"/>
              <a:t>tataitalia_official</a:t>
            </a:r>
            <a:r>
              <a:rPr i="1" dirty="0"/>
              <a:t> </a:t>
            </a:r>
            <a:r>
              <a:rPr dirty="0"/>
              <a:t>[Foto]. Instagram. [Screenshot der </a:t>
            </a:r>
            <a:r>
              <a:rPr dirty="0" err="1"/>
              <a:t>Autorinnen</a:t>
            </a:r>
            <a:r>
              <a:rPr dirty="0"/>
              <a:t>]. </a:t>
            </a:r>
            <a:r>
              <a:rPr dirty="0" err="1"/>
              <a:t>Verfügbar</a:t>
            </a:r>
            <a:r>
              <a:rPr dirty="0"/>
              <a:t> 12.03.2024 </a:t>
            </a:r>
            <a:r>
              <a:rPr dirty="0" err="1"/>
              <a:t>unter</a:t>
            </a:r>
            <a:r>
              <a:rPr dirty="0"/>
              <a:t> https://</a:t>
            </a:r>
            <a:r>
              <a:rPr dirty="0" err="1"/>
              <a:t>www.instagram.com</a:t>
            </a:r>
            <a:r>
              <a:rPr dirty="0"/>
              <a:t>/p/Cbaes_8sfUb/?</a:t>
            </a:r>
            <a:r>
              <a:rPr dirty="0" err="1"/>
              <a:t>igsh</a:t>
            </a:r>
            <a:r>
              <a:rPr dirty="0"/>
              <a:t>=MWdja3N3cmd3cHY3Mg==</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Wie werden virtuelle Influencer:innen erstellt?"/>
          <p:cNvSpPr txBox="1">
            <a:spLocks noGrp="1"/>
          </p:cNvSpPr>
          <p:nvPr>
            <p:ph type="ctrTitle"/>
          </p:nvPr>
        </p:nvSpPr>
        <p:spPr>
          <a:xfrm>
            <a:off x="1206498" y="617620"/>
            <a:ext cx="21971004" cy="12480760"/>
          </a:xfrm>
          <a:prstGeom prst="rect">
            <a:avLst/>
          </a:prstGeom>
        </p:spPr>
        <p:txBody>
          <a:bodyPr anchor="t"/>
          <a:lstStyle>
            <a:lvl1pPr defTabSz="1901904">
              <a:lnSpc>
                <a:spcPct val="100000"/>
              </a:lnSpc>
              <a:defRPr sz="19812" spc="-396"/>
            </a:lvl1pPr>
          </a:lstStyle>
          <a:p>
            <a:r>
              <a:t>Wie werden virtuelle Influencer:innen erstellt? </a:t>
            </a:r>
          </a:p>
        </p:txBody>
      </p:sp>
      <p:sp>
        <p:nvSpPr>
          <p:cNvPr id="46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46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467"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46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69"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pPr>
            <a:r>
              <a:t>Computer Generated Imagery (CGI)</a:t>
            </a:r>
          </a:p>
          <a:p>
            <a:pPr>
              <a:defRPr sz="4000" b="1"/>
            </a:pPr>
            <a:r>
              <a:t>Motion Capture und Face Tracking</a:t>
            </a:r>
          </a:p>
          <a:p>
            <a:pPr>
              <a:defRPr sz="4000" b="1"/>
            </a:pPr>
            <a:r>
              <a:t>Künstliche Intelligenz (KI)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474"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475"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76"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solidFill>
                  <a:srgbClr val="E43BD5"/>
                </a:solidFill>
              </a:defRPr>
            </a:pPr>
            <a:r>
              <a:t>Computer Generated Imagery (CGI)</a:t>
            </a:r>
          </a:p>
          <a:p>
            <a:pPr>
              <a:defRPr sz="4000" b="1">
                <a:solidFill>
                  <a:srgbClr val="434343"/>
                </a:solidFill>
              </a:defRPr>
            </a:pPr>
            <a:r>
              <a:t>Motion Capture und Face Tracking</a:t>
            </a:r>
          </a:p>
          <a:p>
            <a:pPr>
              <a:defRPr sz="4000" b="1">
                <a:solidFill>
                  <a:srgbClr val="434343"/>
                </a:solidFill>
              </a:defRPr>
            </a:pPr>
            <a:r>
              <a:t>Künstliche Intelligenz (KI)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oliennummer"/>
          <p:cNvSpPr txBox="1">
            <a:spLocks noGrp="1"/>
          </p:cNvSpPr>
          <p:nvPr>
            <p:ph type="sldNum" sz="quarter" idx="2"/>
          </p:nvPr>
        </p:nvSpPr>
        <p:spPr>
          <a:xfrm>
            <a:off x="12065050"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5</a:t>
            </a:fld>
            <a:endParaRPr/>
          </a:p>
        </p:txBody>
      </p:sp>
      <p:sp>
        <p:nvSpPr>
          <p:cNvPr id="19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pic>
        <p:nvPicPr>
          <p:cNvPr id="195" name="lil-miquela-instapost.png" descr="lil-miquela-instapost.png"/>
          <p:cNvPicPr>
            <a:picLocks noChangeAspect="1"/>
          </p:cNvPicPr>
          <p:nvPr/>
        </p:nvPicPr>
        <p:blipFill>
          <a:blip r:embed="rId2"/>
          <a:stretch>
            <a:fillRect/>
          </a:stretch>
        </p:blipFill>
        <p:spPr>
          <a:xfrm>
            <a:off x="10359307" y="4058002"/>
            <a:ext cx="12364637" cy="4404097"/>
          </a:xfrm>
          <a:prstGeom prst="rect">
            <a:avLst/>
          </a:prstGeom>
          <a:ln w="12700">
            <a:miter lim="400000"/>
          </a:ln>
        </p:spPr>
      </p:pic>
      <p:sp>
        <p:nvSpPr>
          <p:cNvPr id="196" name="Wie ist der Post geschrieben?…"/>
          <p:cNvSpPr txBox="1"/>
          <p:nvPr/>
        </p:nvSpPr>
        <p:spPr>
          <a:xfrm>
            <a:off x="958177" y="5171611"/>
            <a:ext cx="8722498" cy="2176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spcBef>
                <a:spcPts val="800"/>
              </a:spcBef>
              <a:defRPr sz="4000" b="1"/>
            </a:pPr>
            <a:r>
              <a:t>Wie ist der Post geschrieben?</a:t>
            </a:r>
          </a:p>
          <a:p>
            <a:pPr>
              <a:lnSpc>
                <a:spcPct val="110000"/>
              </a:lnSpc>
              <a:spcBef>
                <a:spcPts val="800"/>
              </a:spcBef>
              <a:defRPr sz="4000" b="1"/>
            </a:pPr>
            <a:r>
              <a:t>Welche Gedanken und Gefühle entstehen, wenn ihr den Post lest?</a:t>
            </a:r>
          </a:p>
        </p:txBody>
      </p:sp>
      <p:sp>
        <p:nvSpPr>
          <p:cNvPr id="2" name="Post vom 1. Januar 2024…">
            <a:extLst>
              <a:ext uri="{FF2B5EF4-FFF2-40B4-BE49-F238E27FC236}">
                <a16:creationId xmlns:a16="http://schemas.microsoft.com/office/drawing/2014/main" id="{48318100-A9C3-BB05-4741-42935AAB4C33}"/>
              </a:ext>
            </a:extLst>
          </p:cNvPr>
          <p:cNvSpPr txBox="1"/>
          <p:nvPr/>
        </p:nvSpPr>
        <p:spPr>
          <a:xfrm>
            <a:off x="10388529" y="8779058"/>
            <a:ext cx="12364636" cy="1331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57200" defTabSz="450215">
              <a:lnSpc>
                <a:spcPts val="3100"/>
              </a:lnSpc>
              <a:spcBef>
                <a:spcPts val="0"/>
              </a:spcBef>
              <a:defRPr sz="1800">
                <a:solidFill>
                  <a:srgbClr val="A9A9A9"/>
                </a:solidFill>
              </a:defRPr>
            </a:pPr>
            <a:r>
              <a:rPr dirty="0"/>
              <a:t>Post </a:t>
            </a:r>
            <a:r>
              <a:rPr dirty="0" err="1"/>
              <a:t>vom</a:t>
            </a:r>
            <a:r>
              <a:rPr dirty="0"/>
              <a:t> 1. </a:t>
            </a:r>
            <a:r>
              <a:rPr dirty="0" err="1"/>
              <a:t>Januar</a:t>
            </a:r>
            <a:r>
              <a:rPr dirty="0"/>
              <a:t> 2024</a:t>
            </a:r>
          </a:p>
          <a:p>
            <a:pPr marR="457200" defTabSz="450215">
              <a:lnSpc>
                <a:spcPct val="100000"/>
              </a:lnSpc>
              <a:spcBef>
                <a:spcPts val="0"/>
              </a:spcBef>
              <a:defRPr sz="1800">
                <a:solidFill>
                  <a:srgbClr val="A9A9A9"/>
                </a:solidFill>
              </a:defRPr>
            </a:pPr>
            <a:r>
              <a:rPr dirty="0"/>
              <a:t>Brud [@</a:t>
            </a:r>
            <a:r>
              <a:rPr dirty="0" err="1"/>
              <a:t>lilmiquela</a:t>
            </a:r>
            <a:r>
              <a:rPr dirty="0"/>
              <a:t>]. (2024, 1. </a:t>
            </a:r>
            <a:r>
              <a:rPr dirty="0" err="1"/>
              <a:t>Januar</a:t>
            </a:r>
            <a:r>
              <a:rPr dirty="0"/>
              <a:t>). </a:t>
            </a:r>
            <a:r>
              <a:rPr i="1" dirty="0"/>
              <a:t>I‘m still pinching myself. I‘ve worked so hard this year, stepped out of my comfort zone, teamed up with my</a:t>
            </a:r>
            <a:r>
              <a:rPr dirty="0"/>
              <a:t> [Video]. Instagram. </a:t>
            </a:r>
            <a:r>
              <a:rPr dirty="0" err="1"/>
              <a:t>Abgerufen</a:t>
            </a:r>
            <a:r>
              <a:rPr dirty="0"/>
              <a:t> am 22.02.2024, https://</a:t>
            </a:r>
            <a:r>
              <a:rPr dirty="0" err="1"/>
              <a:t>www.instagram.com</a:t>
            </a:r>
            <a:r>
              <a:rPr dirty="0"/>
              <a:t>/p/C1ihKALtwAF/?</a:t>
            </a:r>
            <a:r>
              <a:rPr dirty="0" err="1"/>
              <a:t>img_index</a:t>
            </a:r>
            <a:r>
              <a:rPr dirty="0"/>
              <a:t>=1. Screenshot.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479"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48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81"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solidFill>
                  <a:srgbClr val="E43BD5"/>
                </a:solidFill>
              </a:defRPr>
            </a:pPr>
            <a:r>
              <a:t>Computer Generated Imagery (CGI)</a:t>
            </a:r>
          </a:p>
          <a:p>
            <a:pPr>
              <a:defRPr sz="4000" b="1">
                <a:solidFill>
                  <a:srgbClr val="434343"/>
                </a:solidFill>
              </a:defRPr>
            </a:pPr>
            <a:r>
              <a:t>Motion Capture und Face Tracking</a:t>
            </a:r>
          </a:p>
          <a:p>
            <a:pPr>
              <a:defRPr sz="4000" b="1">
                <a:solidFill>
                  <a:srgbClr val="434343"/>
                </a:solidFill>
              </a:defRPr>
            </a:pPr>
            <a:r>
              <a:t>Künstliche Intelligenz (KI) </a:t>
            </a:r>
          </a:p>
        </p:txBody>
      </p:sp>
      <p:sp>
        <p:nvSpPr>
          <p:cNvPr id="482" name="2D- und 3D-Animationen…"/>
          <p:cNvSpPr txBox="1"/>
          <p:nvPr/>
        </p:nvSpPr>
        <p:spPr>
          <a:xfrm>
            <a:off x="1539320" y="9592653"/>
            <a:ext cx="16865664" cy="2311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08000" indent="-508000">
              <a:spcBef>
                <a:spcPts val="3000"/>
              </a:spcBef>
              <a:buSzPct val="123000"/>
              <a:buChar char="•"/>
              <a:defRPr sz="3500"/>
            </a:pPr>
            <a:r>
              <a:t>2D- und 3D-Animationen </a:t>
            </a:r>
          </a:p>
          <a:p>
            <a:pPr marL="508000" indent="-508000">
              <a:spcBef>
                <a:spcPts val="3000"/>
              </a:spcBef>
              <a:buSzPct val="123000"/>
              <a:buChar char="•"/>
              <a:defRPr sz="3500"/>
            </a:pPr>
            <a:r>
              <a:t>Filmen: Fanatsiewesen (z.B. Avatar, Hulk, Gollum), Fantasiewelten, visuelle Effekte</a:t>
            </a:r>
          </a:p>
          <a:p>
            <a:pPr marL="508000" indent="-508000">
              <a:spcBef>
                <a:spcPts val="3000"/>
              </a:spcBef>
              <a:buSzPct val="123000"/>
              <a:buChar char="•"/>
              <a:defRPr sz="3500"/>
            </a:pPr>
            <a:r>
              <a:t>Werbung: fiktive Elemente in Werbespots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487"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488"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89"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E43BD5"/>
                </a:solidFill>
              </a:defRPr>
            </a:pPr>
            <a:r>
              <a:t>Motion Capture </a:t>
            </a:r>
            <a:r>
              <a:rPr>
                <a:solidFill>
                  <a:srgbClr val="434343"/>
                </a:solidFill>
              </a:rPr>
              <a:t>und Face Tracking</a:t>
            </a:r>
            <a:endParaRPr>
              <a:solidFill>
                <a:srgbClr val="FFFFFF"/>
              </a:solidFill>
            </a:endParaRPr>
          </a:p>
          <a:p>
            <a:pPr>
              <a:defRPr sz="4000" b="1">
                <a:solidFill>
                  <a:srgbClr val="434343"/>
                </a:solidFill>
              </a:defRPr>
            </a:pPr>
            <a:r>
              <a:t>Künstliche Intelligenz (KI)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492"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49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494"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E43BD5"/>
                </a:solidFill>
              </a:defRPr>
            </a:pPr>
            <a:r>
              <a:t>Motion Capture </a:t>
            </a:r>
            <a:r>
              <a:rPr>
                <a:solidFill>
                  <a:srgbClr val="434343"/>
                </a:solidFill>
              </a:rPr>
              <a:t>und Face Tracking</a:t>
            </a:r>
            <a:endParaRPr>
              <a:solidFill>
                <a:srgbClr val="FFFFFF"/>
              </a:solidFill>
            </a:endParaRPr>
          </a:p>
          <a:p>
            <a:pPr>
              <a:defRPr sz="4000" b="1">
                <a:solidFill>
                  <a:srgbClr val="434343"/>
                </a:solidFill>
              </a:defRPr>
            </a:pPr>
            <a:r>
              <a:t>Künstliche Intelligenz (KI) </a:t>
            </a:r>
          </a:p>
        </p:txBody>
      </p:sp>
      <p:sp>
        <p:nvSpPr>
          <p:cNvPr id="495" name="Tragbarer Anzug mit Sensoren. Ermöglicht präzise Erfassung von Bewegungen des menschlichen Körpers in Echtzeit.…"/>
          <p:cNvSpPr txBox="1"/>
          <p:nvPr/>
        </p:nvSpPr>
        <p:spPr>
          <a:xfrm>
            <a:off x="1544617" y="9588124"/>
            <a:ext cx="17703992" cy="1930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08000" indent="-508000">
              <a:spcBef>
                <a:spcPts val="3000"/>
              </a:spcBef>
              <a:buSzPct val="123000"/>
              <a:buChar char="•"/>
              <a:defRPr sz="3500"/>
            </a:pPr>
            <a:r>
              <a:t>Tragbarer Anzug mit Sensoren.</a:t>
            </a:r>
            <a:br/>
            <a:r>
              <a:t>Ermöglicht präzise Erfassung von Bewegungen des menschlichen Körpers in Echtzeit.</a:t>
            </a:r>
          </a:p>
          <a:p>
            <a:pPr marL="508000" indent="-508000">
              <a:spcBef>
                <a:spcPts val="3000"/>
              </a:spcBef>
              <a:buSzPct val="123000"/>
              <a:buChar char="•"/>
              <a:defRPr sz="3500"/>
            </a:pPr>
            <a:r>
              <a:t>Überträgt Bewegungen auf den virtuellen Charakter.</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500"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50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02"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E43BD5"/>
                </a:solidFill>
              </a:defRPr>
            </a:pPr>
            <a:r>
              <a:rPr>
                <a:solidFill>
                  <a:srgbClr val="434343"/>
                </a:solidFill>
              </a:rPr>
              <a:t>Motion Capture und </a:t>
            </a:r>
            <a:r>
              <a:t>Face Tracking</a:t>
            </a:r>
          </a:p>
          <a:p>
            <a:pPr>
              <a:defRPr sz="4000" b="1">
                <a:solidFill>
                  <a:srgbClr val="434343"/>
                </a:solidFill>
              </a:defRPr>
            </a:pPr>
            <a:r>
              <a:t>Künstliche Intelligenz (KI)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505"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50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07"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E43BD5"/>
                </a:solidFill>
              </a:defRPr>
            </a:pPr>
            <a:r>
              <a:rPr>
                <a:solidFill>
                  <a:srgbClr val="434343"/>
                </a:solidFill>
              </a:rPr>
              <a:t>Motion Capture und </a:t>
            </a:r>
            <a:r>
              <a:t>Face Tracking</a:t>
            </a:r>
          </a:p>
          <a:p>
            <a:pPr>
              <a:defRPr sz="4000" b="1">
                <a:solidFill>
                  <a:srgbClr val="434343"/>
                </a:solidFill>
              </a:defRPr>
            </a:pPr>
            <a:r>
              <a:t>Künstliche Intelligenz (KI) </a:t>
            </a:r>
          </a:p>
        </p:txBody>
      </p:sp>
      <p:sp>
        <p:nvSpPr>
          <p:cNvPr id="508" name="Kamera, die am Kopf der Schauspieler:in befestigt wird und das Gesicht trackt.…"/>
          <p:cNvSpPr txBox="1"/>
          <p:nvPr/>
        </p:nvSpPr>
        <p:spPr>
          <a:xfrm>
            <a:off x="1533581" y="9584651"/>
            <a:ext cx="16391446" cy="1460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44500" indent="-444500">
              <a:spcBef>
                <a:spcPts val="3000"/>
              </a:spcBef>
              <a:buSzPct val="123000"/>
              <a:buChar char="•"/>
              <a:defRPr sz="3500"/>
            </a:pPr>
            <a:r>
              <a:t>Kamera, die am Kopf der Schauspieler:in befestigt wird und das Gesicht trackt. </a:t>
            </a:r>
          </a:p>
          <a:p>
            <a:pPr marL="444500" indent="-444500">
              <a:spcBef>
                <a:spcPts val="3000"/>
              </a:spcBef>
              <a:buSzPct val="123000"/>
              <a:buChar char="•"/>
              <a:defRPr sz="3500"/>
            </a:pPr>
            <a:r>
              <a:t>Algorithmen analysieren Gesichtsmerkmale für Position und Ausrichtung.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513"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51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15"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434343"/>
                </a:solidFill>
              </a:defRPr>
            </a:pPr>
            <a:r>
              <a:t>Motion Capture und Face Tracking</a:t>
            </a:r>
          </a:p>
          <a:p>
            <a:pPr>
              <a:defRPr sz="4000" b="1">
                <a:solidFill>
                  <a:srgbClr val="E43BD5"/>
                </a:solidFill>
              </a:defRPr>
            </a:pPr>
            <a:r>
              <a:t>Künstliche Intelligenz (KI)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520"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52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22"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434343"/>
                </a:solidFill>
              </a:defRPr>
            </a:pPr>
            <a:r>
              <a:t>Motion Capture und Face Tracking</a:t>
            </a:r>
          </a:p>
          <a:p>
            <a:pPr>
              <a:defRPr sz="4000" b="1">
                <a:solidFill>
                  <a:srgbClr val="E43BD5"/>
                </a:solidFill>
              </a:defRPr>
            </a:pPr>
            <a:r>
              <a:t>Künstliche Intelligenz (KI) </a:t>
            </a:r>
          </a:p>
        </p:txBody>
      </p:sp>
      <p:sp>
        <p:nvSpPr>
          <p:cNvPr id="523" name="KI-generierte Bilder…"/>
          <p:cNvSpPr txBox="1"/>
          <p:nvPr/>
        </p:nvSpPr>
        <p:spPr>
          <a:xfrm>
            <a:off x="1522246" y="8476384"/>
            <a:ext cx="20779927" cy="2959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spcBef>
                <a:spcPts val="3000"/>
              </a:spcBef>
              <a:defRPr sz="3500" b="1"/>
            </a:pPr>
            <a:r>
              <a:t>KI-generierte Bilder</a:t>
            </a:r>
          </a:p>
          <a:p>
            <a:pPr marL="444500" indent="-444500">
              <a:lnSpc>
                <a:spcPct val="100000"/>
              </a:lnSpc>
              <a:spcBef>
                <a:spcPts val="3000"/>
              </a:spcBef>
              <a:buSzPct val="123000"/>
              <a:buChar char="•"/>
              <a:defRPr sz="3500"/>
            </a:pPr>
            <a:r>
              <a:t>Mit </a:t>
            </a:r>
            <a:r>
              <a:rPr i="1"/>
              <a:t>Deep Learning</a:t>
            </a:r>
            <a:r>
              <a:t> werden Muster in großen Datenmengen gelernt, um daraus Inhalte zu generieren.</a:t>
            </a:r>
            <a:br/>
            <a:r>
              <a:t>(z.B. StableDiffusion, Midjourney, DALL.E)</a:t>
            </a:r>
          </a:p>
          <a:p>
            <a:pPr marL="444500" indent="-444500" defTabSz="457200">
              <a:lnSpc>
                <a:spcPct val="100000"/>
              </a:lnSpc>
              <a:spcBef>
                <a:spcPts val="3000"/>
              </a:spcBef>
              <a:buSzPct val="123000"/>
              <a:buChar char="•"/>
              <a:defRPr sz="3500"/>
            </a:pPr>
            <a:r>
              <a:t>Mit </a:t>
            </a:r>
            <a:r>
              <a:rPr i="1"/>
              <a:t>Deepfakes </a:t>
            </a:r>
            <a:r>
              <a:t>kann der Kopf einer beliebigen Person in ein Video eingefügt werden.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528" name="Erstellungsmethoden"/>
          <p:cNvSpPr txBox="1"/>
          <p:nvPr/>
        </p:nvSpPr>
        <p:spPr>
          <a:xfrm>
            <a:off x="1337564" y="1164913"/>
            <a:ext cx="1302258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Erstellungsmethoden</a:t>
            </a:r>
          </a:p>
        </p:txBody>
      </p:sp>
      <p:sp>
        <p:nvSpPr>
          <p:cNvPr id="529"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30" name="Computer Generated Imagery (CGI)…"/>
          <p:cNvSpPr txBox="1"/>
          <p:nvPr/>
        </p:nvSpPr>
        <p:spPr>
          <a:xfrm>
            <a:off x="1435851" y="3240176"/>
            <a:ext cx="13077328" cy="297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000" b="1">
                <a:solidFill>
                  <a:srgbClr val="434343"/>
                </a:solidFill>
              </a:defRPr>
            </a:pPr>
            <a:r>
              <a:t>Computer Generated Imagery (CGI)</a:t>
            </a:r>
          </a:p>
          <a:p>
            <a:pPr>
              <a:defRPr sz="4000" b="1">
                <a:solidFill>
                  <a:srgbClr val="434343"/>
                </a:solidFill>
              </a:defRPr>
            </a:pPr>
            <a:r>
              <a:t>Motion Capture und Face Tracking</a:t>
            </a:r>
          </a:p>
          <a:p>
            <a:pPr>
              <a:defRPr sz="4000" b="1">
                <a:solidFill>
                  <a:srgbClr val="E43BD5"/>
                </a:solidFill>
              </a:defRPr>
            </a:pPr>
            <a:r>
              <a:t>Künstliche Intelligenz (KI) </a:t>
            </a:r>
          </a:p>
        </p:txBody>
      </p:sp>
      <p:sp>
        <p:nvSpPr>
          <p:cNvPr id="531" name="KI-generierter Text…"/>
          <p:cNvSpPr txBox="1"/>
          <p:nvPr/>
        </p:nvSpPr>
        <p:spPr>
          <a:xfrm>
            <a:off x="1522246" y="8470034"/>
            <a:ext cx="20779927" cy="348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spcBef>
                <a:spcPts val="3000"/>
              </a:spcBef>
              <a:defRPr sz="3500" b="1"/>
            </a:pPr>
            <a:r>
              <a:t>KI-generierter Text</a:t>
            </a:r>
          </a:p>
          <a:p>
            <a:pPr marL="444500" indent="-444500">
              <a:lnSpc>
                <a:spcPct val="100000"/>
              </a:lnSpc>
              <a:spcBef>
                <a:spcPts val="3000"/>
              </a:spcBef>
              <a:buSzPct val="123000"/>
              <a:buChar char="•"/>
              <a:defRPr sz="3500"/>
            </a:pPr>
            <a:r>
              <a:t>Natürliche Sprachverabeitung (Natural Language Processing, NLP)</a:t>
            </a:r>
            <a:br/>
            <a:r>
              <a:t>Automatisierte Erzeugung und Verarbeitung von Text</a:t>
            </a:r>
          </a:p>
          <a:p>
            <a:pPr marL="444500" indent="-444500" defTabSz="457200">
              <a:lnSpc>
                <a:spcPct val="100000"/>
              </a:lnSpc>
              <a:spcBef>
                <a:spcPts val="3000"/>
              </a:spcBef>
              <a:buSzPct val="123000"/>
              <a:buChar char="•"/>
              <a:defRPr sz="3500"/>
            </a:pPr>
            <a:r>
              <a:t>Praktische Nutzung bei Virtuellen Influencer:innen:</a:t>
            </a:r>
            <a:br/>
            <a:r>
              <a:t>Bildunterschriften, Songtexte, Kommentare, Austausch mit Follower:innen, etc.</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5" name="PAUSE"/>
          <p:cNvSpPr txBox="1">
            <a:spLocks noGrp="1"/>
          </p:cNvSpPr>
          <p:nvPr>
            <p:ph type="ctrTitle"/>
          </p:nvPr>
        </p:nvSpPr>
        <p:spPr>
          <a:xfrm>
            <a:off x="6959163" y="4535817"/>
            <a:ext cx="10465674" cy="3999792"/>
          </a:xfrm>
          <a:prstGeom prst="rect">
            <a:avLst/>
          </a:prstGeom>
        </p:spPr>
        <p:txBody>
          <a:bodyPr/>
          <a:lstStyle>
            <a:lvl1pPr>
              <a:lnSpc>
                <a:spcPct val="100000"/>
              </a:lnSpc>
              <a:defRPr sz="24100" spc="-481">
                <a:solidFill>
                  <a:srgbClr val="000000"/>
                </a:solidFill>
              </a:defRPr>
            </a:lvl1pPr>
          </a:lstStyle>
          <a:p>
            <a:r>
              <a:t>PAUSE</a:t>
            </a:r>
          </a:p>
        </p:txBody>
      </p:sp>
      <p:sp>
        <p:nvSpPr>
          <p:cNvPr id="53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rPr/>
              <a:t>58</a:t>
            </a:fld>
            <a:endParaRPr/>
          </a:p>
        </p:txBody>
      </p:sp>
      <p:sp>
        <p:nvSpPr>
          <p:cNvPr id="537"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538" name="5 min"/>
          <p:cNvSpPr txBox="1"/>
          <p:nvPr/>
        </p:nvSpPr>
        <p:spPr>
          <a:xfrm>
            <a:off x="11596382" y="8557822"/>
            <a:ext cx="1066956"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5 min</a:t>
            </a:r>
          </a:p>
        </p:txBody>
      </p:sp>
      <p:pic>
        <p:nvPicPr>
          <p:cNvPr id="539" name="Duration_Icon.png" descr="Duration_Icon.png"/>
          <p:cNvPicPr>
            <a:picLocks noChangeAspect="1"/>
          </p:cNvPicPr>
          <p:nvPr/>
        </p:nvPicPr>
        <p:blipFill>
          <a:blip r:embed="rId2"/>
          <a:stretch>
            <a:fillRect/>
          </a:stretch>
        </p:blipFill>
        <p:spPr>
          <a:xfrm>
            <a:off x="10576306" y="8456162"/>
            <a:ext cx="724021" cy="724021"/>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Virtuelle Influencer:innen erforschen"/>
          <p:cNvSpPr txBox="1">
            <a:spLocks noGrp="1"/>
          </p:cNvSpPr>
          <p:nvPr>
            <p:ph type="ctrTitle"/>
          </p:nvPr>
        </p:nvSpPr>
        <p:spPr>
          <a:xfrm>
            <a:off x="805378" y="1243243"/>
            <a:ext cx="22773244" cy="11778937"/>
          </a:xfrm>
          <a:prstGeom prst="rect">
            <a:avLst/>
          </a:prstGeom>
        </p:spPr>
        <p:txBody>
          <a:bodyPr/>
          <a:lstStyle>
            <a:lvl1pPr>
              <a:lnSpc>
                <a:spcPct val="100000"/>
              </a:lnSpc>
              <a:defRPr sz="24100" spc="-481"/>
            </a:lvl1pPr>
          </a:lstStyle>
          <a:p>
            <a:r>
              <a:t>Virtuelle Influencer:innen erforschen</a:t>
            </a:r>
          </a:p>
        </p:txBody>
      </p:sp>
      <p:sp>
        <p:nvSpPr>
          <p:cNvPr id="54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54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Was sind virtuelle Influencer:innen?"/>
          <p:cNvSpPr txBox="1">
            <a:spLocks noGrp="1"/>
          </p:cNvSpPr>
          <p:nvPr>
            <p:ph type="ctrTitle"/>
          </p:nvPr>
        </p:nvSpPr>
        <p:spPr>
          <a:xfrm>
            <a:off x="706977" y="388673"/>
            <a:ext cx="21971005" cy="12480760"/>
          </a:xfrm>
          <a:prstGeom prst="rect">
            <a:avLst/>
          </a:prstGeom>
        </p:spPr>
        <p:txBody>
          <a:bodyPr/>
          <a:lstStyle>
            <a:lvl1pPr defTabSz="2365188">
              <a:lnSpc>
                <a:spcPct val="100000"/>
              </a:lnSpc>
              <a:defRPr sz="21631" spc="-432"/>
            </a:lvl1pPr>
          </a:lstStyle>
          <a:p>
            <a:r>
              <a:t>Was sind virtuelle Influencer:innen?</a:t>
            </a:r>
          </a:p>
        </p:txBody>
      </p:sp>
      <p:sp>
        <p:nvSpPr>
          <p:cNvPr id="199"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0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545" name="Bearbeiten des Arbeitsblatt „Virtuelle Influencer:innen - Gesellschaftliche Folgen“"/>
          <p:cNvSpPr txBox="1"/>
          <p:nvPr/>
        </p:nvSpPr>
        <p:spPr>
          <a:xfrm>
            <a:off x="2946347" y="7818718"/>
            <a:ext cx="18571180"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000000"/>
                </a:solidFill>
              </a:defRPr>
            </a:lvl1pPr>
          </a:lstStyle>
          <a:p>
            <a:r>
              <a:t>Bearbeiten des Arbeitsblatt „Virtuelle Influencer:innen - Gesellschaftliche Folgen“</a:t>
            </a:r>
          </a:p>
        </p:txBody>
      </p:sp>
      <p:sp>
        <p:nvSpPr>
          <p:cNvPr id="54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60</a:t>
            </a:fld>
            <a:endParaRPr/>
          </a:p>
        </p:txBody>
      </p:sp>
      <p:sp>
        <p:nvSpPr>
          <p:cNvPr id="547" name="Gruppenarbeit"/>
          <p:cNvSpPr txBox="1"/>
          <p:nvPr/>
        </p:nvSpPr>
        <p:spPr>
          <a:xfrm>
            <a:off x="2866473" y="5200305"/>
            <a:ext cx="7987285"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000" b="1">
                <a:solidFill>
                  <a:srgbClr val="000000"/>
                </a:solidFill>
              </a:defRPr>
            </a:lvl1pPr>
          </a:lstStyle>
          <a:p>
            <a:r>
              <a:t>Gruppenarbeit</a:t>
            </a:r>
          </a:p>
        </p:txBody>
      </p:sp>
      <p:sp>
        <p:nvSpPr>
          <p:cNvPr id="548" name="25 min"/>
          <p:cNvSpPr txBox="1"/>
          <p:nvPr/>
        </p:nvSpPr>
        <p:spPr>
          <a:xfrm>
            <a:off x="19962846" y="5679027"/>
            <a:ext cx="125748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25 min</a:t>
            </a:r>
          </a:p>
        </p:txBody>
      </p:sp>
      <p:pic>
        <p:nvPicPr>
          <p:cNvPr id="549" name="Duration_Icon.png" descr="Duration_Icon.png"/>
          <p:cNvPicPr>
            <a:picLocks noChangeAspect="1"/>
          </p:cNvPicPr>
          <p:nvPr/>
        </p:nvPicPr>
        <p:blipFill>
          <a:blip r:embed="rId3"/>
          <a:stretch>
            <a:fillRect/>
          </a:stretch>
        </p:blipFill>
        <p:spPr>
          <a:xfrm>
            <a:off x="18942770" y="5577367"/>
            <a:ext cx="724021" cy="724021"/>
          </a:xfrm>
          <a:prstGeom prst="rect">
            <a:avLst/>
          </a:prstGeom>
          <a:ln w="12700">
            <a:miter lim="400000"/>
          </a:ln>
        </p:spPr>
      </p:pic>
      <p:sp>
        <p:nvSpPr>
          <p:cNvPr id="55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55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61</a:t>
            </a:fld>
            <a:endParaRPr/>
          </a:p>
        </p:txBody>
      </p:sp>
      <p:sp>
        <p:nvSpPr>
          <p:cNvPr id="555" name="Diskussion"/>
          <p:cNvSpPr txBox="1"/>
          <p:nvPr/>
        </p:nvSpPr>
        <p:spPr>
          <a:xfrm>
            <a:off x="1799238" y="1998599"/>
            <a:ext cx="6102478"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9000" b="1">
                <a:solidFill>
                  <a:srgbClr val="000000"/>
                </a:solidFill>
              </a:defRPr>
            </a:lvl1pPr>
          </a:lstStyle>
          <a:p>
            <a:r>
              <a:rPr dirty="0" err="1"/>
              <a:t>Diskussion</a:t>
            </a:r>
            <a:endParaRPr dirty="0"/>
          </a:p>
        </p:txBody>
      </p:sp>
      <p:sp>
        <p:nvSpPr>
          <p:cNvPr id="556" name="Welche Art von „Persona“ wird durch die VIs dargestellt?…"/>
          <p:cNvSpPr txBox="1"/>
          <p:nvPr/>
        </p:nvSpPr>
        <p:spPr>
          <a:xfrm>
            <a:off x="1751543" y="4194175"/>
            <a:ext cx="20880914" cy="7566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47700" indent="-647700" algn="just" defTabSz="457200">
              <a:lnSpc>
                <a:spcPct val="100000"/>
              </a:lnSpc>
              <a:spcBef>
                <a:spcPts val="3000"/>
              </a:spcBef>
              <a:buSzPct val="100000"/>
              <a:buAutoNum type="arabicPeriod"/>
              <a:defRPr sz="4000" b="1">
                <a:solidFill>
                  <a:srgbClr val="000000"/>
                </a:solidFill>
              </a:defRPr>
            </a:pPr>
            <a:r>
              <a:rPr dirty="0" err="1"/>
              <a:t>Welche</a:t>
            </a:r>
            <a:r>
              <a:rPr dirty="0"/>
              <a:t> Art von „Persona“ </a:t>
            </a:r>
            <a:r>
              <a:rPr dirty="0" err="1"/>
              <a:t>wird</a:t>
            </a:r>
            <a:r>
              <a:rPr dirty="0"/>
              <a:t> </a:t>
            </a:r>
            <a:r>
              <a:rPr dirty="0" err="1"/>
              <a:t>durch</a:t>
            </a:r>
            <a:r>
              <a:rPr dirty="0"/>
              <a:t> die VIs </a:t>
            </a:r>
            <a:r>
              <a:rPr dirty="0" err="1"/>
              <a:t>dargestellt</a:t>
            </a:r>
            <a:r>
              <a:rPr dirty="0"/>
              <a:t>?</a:t>
            </a:r>
          </a:p>
          <a:p>
            <a:pPr marL="647700" indent="-647700" algn="just" defTabSz="457200">
              <a:lnSpc>
                <a:spcPct val="100000"/>
              </a:lnSpc>
              <a:spcBef>
                <a:spcPts val="3000"/>
              </a:spcBef>
              <a:buSzPct val="100000"/>
              <a:buAutoNum type="arabicPeriod"/>
              <a:defRPr sz="4000" b="1">
                <a:solidFill>
                  <a:srgbClr val="000000"/>
                </a:solidFill>
              </a:defRPr>
            </a:pPr>
            <a:r>
              <a:rPr dirty="0" err="1"/>
              <a:t>Denkt</a:t>
            </a:r>
            <a:r>
              <a:rPr dirty="0"/>
              <a:t> </a:t>
            </a:r>
            <a:r>
              <a:rPr dirty="0" err="1"/>
              <a:t>ihr</a:t>
            </a:r>
            <a:r>
              <a:rPr dirty="0"/>
              <a:t>, </a:t>
            </a:r>
            <a:r>
              <a:rPr dirty="0" err="1"/>
              <a:t>dass</a:t>
            </a:r>
            <a:r>
              <a:rPr dirty="0"/>
              <a:t> </a:t>
            </a:r>
            <a:r>
              <a:rPr dirty="0" err="1"/>
              <a:t>Betrachter:innen</a:t>
            </a:r>
            <a:r>
              <a:rPr dirty="0"/>
              <a:t> die VI </a:t>
            </a:r>
            <a:r>
              <a:rPr dirty="0" err="1"/>
              <a:t>als</a:t>
            </a:r>
            <a:r>
              <a:rPr dirty="0"/>
              <a:t> „</a:t>
            </a:r>
            <a:r>
              <a:rPr dirty="0" err="1"/>
              <a:t>echten</a:t>
            </a:r>
            <a:r>
              <a:rPr dirty="0"/>
              <a:t>” Menschen </a:t>
            </a:r>
            <a:r>
              <a:rPr dirty="0" err="1"/>
              <a:t>wahrnehmen</a:t>
            </a:r>
            <a:r>
              <a:rPr dirty="0"/>
              <a:t> </a:t>
            </a:r>
            <a:r>
              <a:rPr dirty="0" err="1"/>
              <a:t>könnten</a:t>
            </a:r>
            <a:r>
              <a:rPr dirty="0"/>
              <a:t>?</a:t>
            </a:r>
          </a:p>
          <a:p>
            <a:pPr marL="647700" indent="-647700" algn="just" defTabSz="457200">
              <a:lnSpc>
                <a:spcPct val="100000"/>
              </a:lnSpc>
              <a:spcBef>
                <a:spcPts val="3000"/>
              </a:spcBef>
              <a:buSzPct val="100000"/>
              <a:buAutoNum type="arabicPeriod"/>
              <a:defRPr sz="4000" b="1">
                <a:solidFill>
                  <a:srgbClr val="000000"/>
                </a:solidFill>
              </a:defRPr>
            </a:pPr>
            <a:r>
              <a:rPr dirty="0" err="1"/>
              <a:t>Interagieren</a:t>
            </a:r>
            <a:r>
              <a:rPr dirty="0"/>
              <a:t> Menschen </a:t>
            </a:r>
            <a:r>
              <a:rPr dirty="0" err="1"/>
              <a:t>positiv</a:t>
            </a:r>
            <a:r>
              <a:rPr dirty="0"/>
              <a:t> </a:t>
            </a:r>
            <a:r>
              <a:rPr dirty="0" err="1"/>
              <a:t>mit</a:t>
            </a:r>
            <a:r>
              <a:rPr dirty="0"/>
              <a:t> der VI </a:t>
            </a:r>
            <a:r>
              <a:rPr dirty="0" err="1"/>
              <a:t>oder</a:t>
            </a:r>
            <a:r>
              <a:rPr dirty="0"/>
              <a:t> </a:t>
            </a:r>
            <a:r>
              <a:rPr dirty="0" err="1"/>
              <a:t>sind</a:t>
            </a:r>
            <a:r>
              <a:rPr dirty="0"/>
              <a:t> </a:t>
            </a:r>
            <a:r>
              <a:rPr dirty="0" err="1"/>
              <a:t>sie</a:t>
            </a:r>
            <a:r>
              <a:rPr dirty="0"/>
              <a:t> </a:t>
            </a:r>
            <a:r>
              <a:rPr dirty="0" err="1"/>
              <a:t>kritisch</a:t>
            </a:r>
            <a:r>
              <a:rPr dirty="0"/>
              <a:t>?</a:t>
            </a:r>
          </a:p>
          <a:p>
            <a:pPr marL="647700" indent="-647700" algn="just" defTabSz="457200">
              <a:lnSpc>
                <a:spcPct val="100000"/>
              </a:lnSpc>
              <a:spcBef>
                <a:spcPts val="3000"/>
              </a:spcBef>
              <a:buSzPct val="100000"/>
              <a:buAutoNum type="arabicPeriod"/>
              <a:defRPr sz="4000" b="1">
                <a:solidFill>
                  <a:srgbClr val="000000"/>
                </a:solidFill>
              </a:defRPr>
            </a:pPr>
            <a:r>
              <a:rPr dirty="0" err="1"/>
              <a:t>Wer</a:t>
            </a:r>
            <a:r>
              <a:rPr dirty="0"/>
              <a:t> </a:t>
            </a:r>
            <a:r>
              <a:rPr dirty="0" err="1"/>
              <a:t>steckt</a:t>
            </a:r>
            <a:r>
              <a:rPr dirty="0"/>
              <a:t> hinter den VIs? Was </a:t>
            </a:r>
            <a:r>
              <a:rPr dirty="0" err="1"/>
              <a:t>sind</a:t>
            </a:r>
            <a:r>
              <a:rPr dirty="0"/>
              <a:t> </a:t>
            </a:r>
            <a:r>
              <a:rPr dirty="0" err="1"/>
              <a:t>deren</a:t>
            </a:r>
            <a:r>
              <a:rPr dirty="0"/>
              <a:t> </a:t>
            </a:r>
            <a:r>
              <a:rPr dirty="0" err="1"/>
              <a:t>Ziele</a:t>
            </a:r>
            <a:r>
              <a:rPr dirty="0"/>
              <a:t>?“</a:t>
            </a:r>
          </a:p>
          <a:p>
            <a:pPr marL="647700" indent="-647700" algn="just" defTabSz="457200">
              <a:lnSpc>
                <a:spcPct val="100000"/>
              </a:lnSpc>
              <a:spcBef>
                <a:spcPts val="3000"/>
              </a:spcBef>
              <a:buSzPct val="100000"/>
              <a:buAutoNum type="arabicPeriod"/>
              <a:defRPr sz="4000" b="1">
                <a:solidFill>
                  <a:srgbClr val="000000"/>
                </a:solidFill>
              </a:defRPr>
            </a:pPr>
            <a:r>
              <a:rPr dirty="0"/>
              <a:t>Stell </a:t>
            </a:r>
            <a:r>
              <a:rPr dirty="0" err="1"/>
              <a:t>dir</a:t>
            </a:r>
            <a:r>
              <a:rPr dirty="0"/>
              <a:t> </a:t>
            </a:r>
            <a:r>
              <a:rPr dirty="0" err="1"/>
              <a:t>vor</a:t>
            </a:r>
            <a:r>
              <a:rPr dirty="0"/>
              <a:t>, die VI </a:t>
            </a:r>
            <a:r>
              <a:rPr dirty="0" err="1"/>
              <a:t>wird</a:t>
            </a:r>
            <a:r>
              <a:rPr dirty="0"/>
              <a:t> </a:t>
            </a:r>
            <a:r>
              <a:rPr dirty="0" err="1"/>
              <a:t>genutzt</a:t>
            </a:r>
            <a:r>
              <a:rPr dirty="0"/>
              <a:t>, um </a:t>
            </a:r>
            <a:r>
              <a:rPr dirty="0" err="1"/>
              <a:t>ein</a:t>
            </a:r>
            <a:r>
              <a:rPr dirty="0"/>
              <a:t> </a:t>
            </a:r>
            <a:r>
              <a:rPr dirty="0" err="1"/>
              <a:t>neues</a:t>
            </a:r>
            <a:r>
              <a:rPr dirty="0"/>
              <a:t> </a:t>
            </a:r>
            <a:r>
              <a:rPr dirty="0" err="1"/>
              <a:t>Nahrungsergänzungsmittel</a:t>
            </a:r>
            <a:r>
              <a:rPr dirty="0"/>
              <a:t> </a:t>
            </a:r>
            <a:r>
              <a:rPr dirty="0" err="1"/>
              <a:t>zu</a:t>
            </a:r>
            <a:r>
              <a:rPr dirty="0"/>
              <a:t> </a:t>
            </a:r>
            <a:r>
              <a:rPr dirty="0" err="1"/>
              <a:t>bewerben</a:t>
            </a:r>
            <a:r>
              <a:rPr dirty="0"/>
              <a:t>, das die </a:t>
            </a:r>
            <a:r>
              <a:rPr dirty="0" err="1"/>
              <a:t>Firma</a:t>
            </a:r>
            <a:r>
              <a:rPr dirty="0"/>
              <a:t> </a:t>
            </a:r>
            <a:r>
              <a:rPr dirty="0" err="1"/>
              <a:t>als</a:t>
            </a:r>
            <a:r>
              <a:rPr dirty="0"/>
              <a:t> </a:t>
            </a:r>
            <a:r>
              <a:rPr dirty="0" err="1"/>
              <a:t>Krebsbehandlung</a:t>
            </a:r>
            <a:r>
              <a:rPr dirty="0"/>
              <a:t> </a:t>
            </a:r>
            <a:r>
              <a:rPr dirty="0" err="1"/>
              <a:t>anpreist</a:t>
            </a:r>
            <a:r>
              <a:rPr dirty="0"/>
              <a:t>. </a:t>
            </a:r>
            <a:r>
              <a:rPr dirty="0" err="1"/>
              <a:t>Findest</a:t>
            </a:r>
            <a:r>
              <a:rPr dirty="0"/>
              <a:t> du das </a:t>
            </a:r>
            <a:r>
              <a:rPr dirty="0" err="1"/>
              <a:t>problematisch</a:t>
            </a:r>
            <a:r>
              <a:rPr dirty="0"/>
              <a:t>? Wenn ja, </a:t>
            </a:r>
            <a:r>
              <a:rPr dirty="0" err="1"/>
              <a:t>wieso</a:t>
            </a:r>
            <a:r>
              <a:rPr dirty="0"/>
              <a:t>?</a:t>
            </a:r>
          </a:p>
          <a:p>
            <a:pPr marL="647700" indent="-647700" algn="just" defTabSz="457200">
              <a:lnSpc>
                <a:spcPct val="100000"/>
              </a:lnSpc>
              <a:spcBef>
                <a:spcPts val="3000"/>
              </a:spcBef>
              <a:buSzPct val="100000"/>
              <a:buAutoNum type="arabicPeriod"/>
              <a:defRPr sz="4000" b="1" i="1">
                <a:solidFill>
                  <a:srgbClr val="000000"/>
                </a:solidFill>
              </a:defRPr>
            </a:pPr>
            <a:r>
              <a:rPr dirty="0" err="1"/>
              <a:t>Welche</a:t>
            </a:r>
            <a:r>
              <a:rPr dirty="0"/>
              <a:t> </a:t>
            </a:r>
            <a:r>
              <a:rPr dirty="0" err="1"/>
              <a:t>gesellschaftlichen</a:t>
            </a:r>
            <a:r>
              <a:rPr dirty="0"/>
              <a:t> </a:t>
            </a:r>
            <a:r>
              <a:rPr dirty="0" err="1"/>
              <a:t>Probleme</a:t>
            </a:r>
            <a:r>
              <a:rPr dirty="0"/>
              <a:t> </a:t>
            </a:r>
            <a:r>
              <a:rPr dirty="0" err="1"/>
              <a:t>bringen</a:t>
            </a:r>
            <a:r>
              <a:rPr dirty="0"/>
              <a:t> VIs </a:t>
            </a:r>
            <a:r>
              <a:rPr dirty="0" err="1"/>
              <a:t>mit</a:t>
            </a:r>
            <a:r>
              <a:rPr dirty="0"/>
              <a:t> </a:t>
            </a:r>
            <a:r>
              <a:rPr dirty="0" err="1"/>
              <a:t>sich</a:t>
            </a:r>
            <a:r>
              <a:rPr dirty="0"/>
              <a:t>?“ </a:t>
            </a:r>
          </a:p>
        </p:txBody>
      </p:sp>
      <p:sp>
        <p:nvSpPr>
          <p:cNvPr id="557"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rPr/>
              <a:t>62</a:t>
            </a:fld>
            <a:endParaRPr/>
          </a:p>
        </p:txBody>
      </p:sp>
      <p:sp>
        <p:nvSpPr>
          <p:cNvPr id="560"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561"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562" name="Ich stimme…"/>
          <p:cNvSpPr/>
          <p:nvPr/>
        </p:nvSpPr>
        <p:spPr>
          <a:xfrm>
            <a:off x="18848825"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563"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564" name="Ich stimme…"/>
          <p:cNvSpPr/>
          <p:nvPr/>
        </p:nvSpPr>
        <p:spPr>
          <a:xfrm>
            <a:off x="18848825"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565" name="„Virtuelle Influencer:innen (VIs) sind unheimlich.“"/>
          <p:cNvSpPr txBox="1"/>
          <p:nvPr/>
        </p:nvSpPr>
        <p:spPr>
          <a:xfrm>
            <a:off x="4430953" y="6410378"/>
            <a:ext cx="15522094" cy="895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b="1" i="1">
                <a:solidFill>
                  <a:srgbClr val="000000"/>
                </a:solidFill>
              </a:defRPr>
            </a:lvl1pPr>
          </a:lstStyle>
          <a:p>
            <a:r>
              <a:t>„Virtuelle Influencer:innen (VIs) sind unheimlich.“</a:t>
            </a:r>
          </a:p>
        </p:txBody>
      </p:sp>
      <p:sp>
        <p:nvSpPr>
          <p:cNvPr id="566"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rPr/>
              <a:t>63</a:t>
            </a:fld>
            <a:endParaRPr/>
          </a:p>
        </p:txBody>
      </p:sp>
      <p:sp>
        <p:nvSpPr>
          <p:cNvPr id="569"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570"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571"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572"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573"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574" name="„VIs sind leicht mit menschlichen Inlfuencer:innen zu verwechseln.“"/>
          <p:cNvSpPr txBox="1"/>
          <p:nvPr/>
        </p:nvSpPr>
        <p:spPr>
          <a:xfrm>
            <a:off x="5075790" y="6043660"/>
            <a:ext cx="14232419" cy="162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5200" b="1" i="1">
                <a:solidFill>
                  <a:srgbClr val="000000"/>
                </a:solidFill>
              </a:defRPr>
            </a:lvl1pPr>
          </a:lstStyle>
          <a:p>
            <a:r>
              <a:t>„VIs sind leicht mit menschlichen Inlfuencer:innen zu verwechseln.“</a:t>
            </a:r>
          </a:p>
        </p:txBody>
      </p:sp>
      <p:sp>
        <p:nvSpPr>
          <p:cNvPr id="575"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64</a:t>
            </a:fld>
            <a:endParaRPr/>
          </a:p>
        </p:txBody>
      </p:sp>
      <p:sp>
        <p:nvSpPr>
          <p:cNvPr id="578"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579"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580"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581"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582"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583" name="„Es ist okay, dass Armen VIs so benutzen, wie sie wollen.“"/>
          <p:cNvSpPr txBox="1"/>
          <p:nvPr/>
        </p:nvSpPr>
        <p:spPr>
          <a:xfrm>
            <a:off x="5075790" y="6043660"/>
            <a:ext cx="14232419" cy="162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5200" b="1" i="1">
                <a:solidFill>
                  <a:srgbClr val="000000"/>
                </a:solidFill>
              </a:defRPr>
            </a:lvl1pPr>
          </a:lstStyle>
          <a:p>
            <a:r>
              <a:t>„Es ist okay, dass Armen VIs so benutzen, wie sie wollen.“</a:t>
            </a:r>
          </a:p>
        </p:txBody>
      </p:sp>
      <p:sp>
        <p:nvSpPr>
          <p:cNvPr id="58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65</a:t>
            </a:fld>
            <a:endParaRPr/>
          </a:p>
        </p:txBody>
      </p:sp>
      <p:sp>
        <p:nvSpPr>
          <p:cNvPr id="587"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588"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589"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590"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591"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592" name="„Durch VIs können rassistische Zuschreibenden verstärkt werden.“"/>
          <p:cNvSpPr txBox="1"/>
          <p:nvPr/>
        </p:nvSpPr>
        <p:spPr>
          <a:xfrm>
            <a:off x="5075790" y="6043660"/>
            <a:ext cx="14232419" cy="162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5200" b="1" i="1">
                <a:solidFill>
                  <a:srgbClr val="000000"/>
                </a:solidFill>
              </a:defRPr>
            </a:lvl1pPr>
          </a:lstStyle>
          <a:p>
            <a:r>
              <a:t>„Durch VIs können rassistische Zuschreibenden verstärkt werden.“</a:t>
            </a:r>
          </a:p>
        </p:txBody>
      </p:sp>
      <p:sp>
        <p:nvSpPr>
          <p:cNvPr id="59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66</a:t>
            </a:fld>
            <a:endParaRPr/>
          </a:p>
        </p:txBody>
      </p:sp>
      <p:sp>
        <p:nvSpPr>
          <p:cNvPr id="596"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597"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598"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599"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600"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601" name="„Es braucht keine Kennzeichnungspflicht für VIs.“"/>
          <p:cNvSpPr txBox="1"/>
          <p:nvPr/>
        </p:nvSpPr>
        <p:spPr>
          <a:xfrm>
            <a:off x="5075790" y="6043660"/>
            <a:ext cx="14232419" cy="162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5200" b="1" i="1">
                <a:solidFill>
                  <a:srgbClr val="000000"/>
                </a:solidFill>
              </a:defRPr>
            </a:lvl1pPr>
          </a:lstStyle>
          <a:p>
            <a:r>
              <a:t>„Es braucht keine Kennzeichnungspflicht für VIs.“</a:t>
            </a:r>
          </a:p>
        </p:txBody>
      </p:sp>
      <p:sp>
        <p:nvSpPr>
          <p:cNvPr id="602"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67</a:t>
            </a:fld>
            <a:endParaRPr/>
          </a:p>
        </p:txBody>
      </p:sp>
      <p:sp>
        <p:nvSpPr>
          <p:cNvPr id="605"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606"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607"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608"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609"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610" name="„Wenn VIs politische Statements posten  (z. B. ‚Ich unterstütze Trump’ oder ‚Ich bin Demokrat:in‘) kann das Wähler:innen beeinflussen.“"/>
          <p:cNvSpPr txBox="1"/>
          <p:nvPr/>
        </p:nvSpPr>
        <p:spPr>
          <a:xfrm>
            <a:off x="5075790" y="5310224"/>
            <a:ext cx="14232419" cy="3095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5200" b="1" i="1">
                <a:solidFill>
                  <a:srgbClr val="000000"/>
                </a:solidFill>
              </a:defRPr>
            </a:pPr>
            <a:r>
              <a:t>„Wenn VIs politische Statements posten </a:t>
            </a:r>
            <a:br/>
            <a:r>
              <a:t>(z. B. ‚Ich unterstütze Trump’ oder ‚Ich bin Demokrat:in‘) kann das Wähler:innen beeinflussen.“</a:t>
            </a:r>
          </a:p>
        </p:txBody>
      </p:sp>
      <p:sp>
        <p:nvSpPr>
          <p:cNvPr id="611"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68</a:t>
            </a:fld>
            <a:endParaRPr/>
          </a:p>
        </p:txBody>
      </p:sp>
      <p:sp>
        <p:nvSpPr>
          <p:cNvPr id="614" name="/ Meinungsspiegel"/>
          <p:cNvSpPr txBox="1"/>
          <p:nvPr/>
        </p:nvSpPr>
        <p:spPr>
          <a:xfrm>
            <a:off x="925194" y="685263"/>
            <a:ext cx="455320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0"/>
              </a:spcBef>
              <a:defRPr sz="4000" b="1">
                <a:solidFill>
                  <a:srgbClr val="6C6C6C"/>
                </a:solidFill>
              </a:defRPr>
            </a:lvl1pPr>
          </a:lstStyle>
          <a:p>
            <a:r>
              <a:t>/ Meinungsspiegel</a:t>
            </a:r>
          </a:p>
        </p:txBody>
      </p:sp>
      <p:sp>
        <p:nvSpPr>
          <p:cNvPr id="615" name="Ich stimme…"/>
          <p:cNvSpPr/>
          <p:nvPr/>
        </p:nvSpPr>
        <p:spPr>
          <a:xfrm>
            <a:off x="852324" y="1910522"/>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voll und ganz zu.</a:t>
            </a:r>
          </a:p>
        </p:txBody>
      </p:sp>
      <p:sp>
        <p:nvSpPr>
          <p:cNvPr id="616" name="Ich stimme…"/>
          <p:cNvSpPr/>
          <p:nvPr/>
        </p:nvSpPr>
        <p:spPr>
          <a:xfrm>
            <a:off x="18848824" y="1910522"/>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zu.</a:t>
            </a:r>
          </a:p>
        </p:txBody>
      </p:sp>
      <p:sp>
        <p:nvSpPr>
          <p:cNvPr id="617" name="Ich stimme…"/>
          <p:cNvSpPr/>
          <p:nvPr/>
        </p:nvSpPr>
        <p:spPr>
          <a:xfrm>
            <a:off x="852324" y="9779608"/>
            <a:ext cx="4698946"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eher nicht zu.</a:t>
            </a:r>
          </a:p>
        </p:txBody>
      </p:sp>
      <p:sp>
        <p:nvSpPr>
          <p:cNvPr id="618" name="Ich stimme…"/>
          <p:cNvSpPr/>
          <p:nvPr/>
        </p:nvSpPr>
        <p:spPr>
          <a:xfrm>
            <a:off x="18848824" y="9779608"/>
            <a:ext cx="4698947" cy="2864896"/>
          </a:xfrm>
          <a:prstGeom prst="rect">
            <a:avLst/>
          </a:prstGeom>
          <a:solidFill>
            <a:srgbClr val="FFFFFF"/>
          </a:solidFill>
          <a:ln w="50800">
            <a:solidFill>
              <a:srgbClr val="E43B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lstStyle/>
          <a:p>
            <a:pPr algn="ctr" defTabSz="825500">
              <a:lnSpc>
                <a:spcPct val="100000"/>
              </a:lnSpc>
              <a:spcBef>
                <a:spcPts val="0"/>
              </a:spcBef>
              <a:defRPr sz="3800" b="1">
                <a:solidFill>
                  <a:srgbClr val="000000"/>
                </a:solidFill>
              </a:defRPr>
            </a:pPr>
            <a:r>
              <a:t>Ich stimme </a:t>
            </a:r>
          </a:p>
          <a:p>
            <a:pPr algn="ctr" defTabSz="825500">
              <a:lnSpc>
                <a:spcPct val="100000"/>
              </a:lnSpc>
              <a:spcBef>
                <a:spcPts val="0"/>
              </a:spcBef>
              <a:defRPr sz="3800" b="1">
                <a:solidFill>
                  <a:srgbClr val="000000"/>
                </a:solidFill>
              </a:defRPr>
            </a:pPr>
            <a:r>
              <a:t>nicht zu.</a:t>
            </a:r>
          </a:p>
        </p:txBody>
      </p:sp>
      <p:sp>
        <p:nvSpPr>
          <p:cNvPr id="619" name="„Eine Zunahme von VIs würde Social Media grundlegend verändern.“"/>
          <p:cNvSpPr txBox="1"/>
          <p:nvPr/>
        </p:nvSpPr>
        <p:spPr>
          <a:xfrm>
            <a:off x="5075790" y="6043660"/>
            <a:ext cx="14232419" cy="1628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5200" b="1" i="1">
                <a:solidFill>
                  <a:srgbClr val="000000"/>
                </a:solidFill>
              </a:defRPr>
            </a:lvl1pPr>
          </a:lstStyle>
          <a:p>
            <a:r>
              <a:t>„Eine Zunahme von VIs würde Social Media grundlegend verändern.“</a:t>
            </a:r>
          </a:p>
        </p:txBody>
      </p:sp>
      <p:sp>
        <p:nvSpPr>
          <p:cNvPr id="620"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6C6C6C"/>
                </a:solidFill>
              </a:defRPr>
            </a:lvl1pPr>
          </a:lstStyle>
          <a:p>
            <a:r>
              <a:t>Virtuelle Influencer:innen</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623" name="Vielen Dank :)"/>
          <p:cNvSpPr txBox="1">
            <a:spLocks noGrp="1"/>
          </p:cNvSpPr>
          <p:nvPr>
            <p:ph type="title" idx="4294967295"/>
          </p:nvPr>
        </p:nvSpPr>
        <p:spPr>
          <a:xfrm>
            <a:off x="10021337" y="6250231"/>
            <a:ext cx="4341326" cy="1215538"/>
          </a:xfrm>
          <a:prstGeom prst="rect">
            <a:avLst/>
          </a:prstGeom>
        </p:spPr>
        <p:txBody>
          <a:bodyPr/>
          <a:lstStyle>
            <a:lvl1pPr>
              <a:lnSpc>
                <a:spcPct val="100000"/>
              </a:lnSpc>
              <a:defRPr sz="5000" spc="-100"/>
            </a:lvl1pPr>
          </a:lstStyle>
          <a:p>
            <a:r>
              <a:t>Vielen Dank :)</a:t>
            </a:r>
          </a:p>
        </p:txBody>
      </p:sp>
      <p:pic>
        <p:nvPicPr>
          <p:cNvPr id="624" name="dark_EAI_Banner.png" descr="dark_EAI_Banner.png"/>
          <p:cNvPicPr>
            <a:picLocks noChangeAspect="1"/>
          </p:cNvPicPr>
          <p:nvPr/>
        </p:nvPicPr>
        <p:blipFill>
          <a:blip r:embed="rId2"/>
          <a:stretch>
            <a:fillRect/>
          </a:stretch>
        </p:blipFill>
        <p:spPr>
          <a:xfrm>
            <a:off x="21130544" y="11917608"/>
            <a:ext cx="2663466" cy="1099359"/>
          </a:xfrm>
          <a:prstGeom prst="rect">
            <a:avLst/>
          </a:prstGeom>
          <a:ln w="12700">
            <a:miter lim="400000"/>
          </a:ln>
        </p:spPr>
      </p:pic>
      <p:pic>
        <p:nvPicPr>
          <p:cNvPr id="625" name="deol-logo_Main Dark Logo.png" descr="deol-logo_Main Dark Logo.png"/>
          <p:cNvPicPr>
            <a:picLocks noChangeAspect="1"/>
          </p:cNvPicPr>
          <p:nvPr/>
        </p:nvPicPr>
        <p:blipFill>
          <a:blip r:embed="rId3"/>
          <a:stretch>
            <a:fillRect/>
          </a:stretch>
        </p:blipFill>
        <p:spPr>
          <a:xfrm>
            <a:off x="17971244" y="12139227"/>
            <a:ext cx="2530160" cy="896678"/>
          </a:xfrm>
          <a:prstGeom prst="rect">
            <a:avLst/>
          </a:prstGeom>
          <a:ln w="12700">
            <a:miter lim="400000"/>
          </a:ln>
        </p:spPr>
      </p:pic>
      <p:sp>
        <p:nvSpPr>
          <p:cNvPr id="626" name="Zahra Ghanizadeh, Birte Heidebrecht, Alina Ohnesorge, Kim Taragan | CC-BY 4.0"/>
          <p:cNvSpPr txBox="1"/>
          <p:nvPr/>
        </p:nvSpPr>
        <p:spPr>
          <a:xfrm>
            <a:off x="792743" y="12200924"/>
            <a:ext cx="12811033" cy="77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just" defTabSz="457200">
              <a:lnSpc>
                <a:spcPct val="100000"/>
              </a:lnSpc>
              <a:spcBef>
                <a:spcPts val="0"/>
              </a:spcBef>
              <a:defRPr sz="2500" b="1"/>
            </a:lvl1pPr>
          </a:lstStyle>
          <a:p>
            <a:r>
              <a:t>Zahra Ghanizadeh, Birte Heidebrecht, Alina Ohnesorge, Kim Taragan | CC-BY 4.0</a:t>
            </a:r>
          </a:p>
        </p:txBody>
      </p:sp>
      <p:sp>
        <p:nvSpPr>
          <p:cNvPr id="627"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Haben eine Social-Media-Präsenz durch regelmäßiges posten von Bildern, Videos und Texte und lassen ihre Followerschaft an ihrem Leben teilhaben.…"/>
          <p:cNvSpPr txBox="1"/>
          <p:nvPr/>
        </p:nvSpPr>
        <p:spPr>
          <a:xfrm>
            <a:off x="1435851" y="3160520"/>
            <a:ext cx="13077328" cy="272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Haben eine Social-Media-Präsenz durch regelmäßiges posten von Bildern, Videos und Texte und lassen ihre Followerschaft an ihrem Leben teilhaben.</a:t>
            </a:r>
          </a:p>
          <a:p>
            <a:pPr>
              <a:spcBef>
                <a:spcPts val="3000"/>
              </a:spcBef>
              <a:defRPr sz="4000"/>
            </a:pPr>
            <a:r>
              <a:t>Kooperieren mit Marken durch Werbeverträge.</a:t>
            </a:r>
          </a:p>
        </p:txBody>
      </p:sp>
      <p:sp>
        <p:nvSpPr>
          <p:cNvPr id="205" name="Foliennumm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06" name="[Influencer:innen]"/>
          <p:cNvSpPr txBox="1"/>
          <p:nvPr/>
        </p:nvSpPr>
        <p:spPr>
          <a:xfrm>
            <a:off x="1337564" y="1164913"/>
            <a:ext cx="107200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[Influencer:innen]</a:t>
            </a:r>
          </a:p>
        </p:txBody>
      </p:sp>
      <p:sp>
        <p:nvSpPr>
          <p:cNvPr id="207"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630" name="Verwendung dieser Präsentation…"/>
          <p:cNvSpPr txBox="1"/>
          <p:nvPr/>
        </p:nvSpPr>
        <p:spPr>
          <a:xfrm>
            <a:off x="795219" y="10679988"/>
            <a:ext cx="11165587" cy="1414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nSpc>
                <a:spcPct val="100000"/>
              </a:lnSpc>
              <a:spcBef>
                <a:spcPts val="0"/>
              </a:spcBef>
              <a:defRPr sz="2500" b="1" spc="-50"/>
            </a:pPr>
            <a:r>
              <a:t>Verwendung dieser Präsentation</a:t>
            </a:r>
          </a:p>
          <a:p>
            <a:pPr>
              <a:lnSpc>
                <a:spcPct val="100000"/>
              </a:lnSpc>
              <a:spcBef>
                <a:spcPts val="0"/>
              </a:spcBef>
              <a:defRPr sz="1800" spc="-36"/>
            </a:pPr>
            <a:r>
              <a:t>Diese Präsentation ist eine Open Educational Resource (OER) und darf im Rahmen der CC-BY 4.0 Lizenz weiterverwendet und angepasst werden, ohne das dies einer gesonderten Erlaubnis der Ersteller*innen erfordert.</a:t>
            </a:r>
            <a:endParaRPr>
              <a:latin typeface="Arial Unicode MS"/>
              <a:ea typeface="Arial Unicode MS"/>
              <a:cs typeface="Arial Unicode MS"/>
              <a:sym typeface="Arial Unicode MS"/>
            </a:endParaRPr>
          </a:p>
          <a:p>
            <a:pPr>
              <a:lnSpc>
                <a:spcPct val="100000"/>
              </a:lnSpc>
              <a:spcBef>
                <a:spcPts val="0"/>
              </a:spcBef>
              <a:defRPr sz="1800" spc="-36"/>
            </a:pPr>
            <a:r>
              <a:t>Ausnahme hiervon sind Zitate (auch Bildzitate), welche nicht unter die freie Lizenz fallen.</a:t>
            </a:r>
          </a:p>
        </p:txBody>
      </p:sp>
      <p:pic>
        <p:nvPicPr>
          <p:cNvPr id="631" name="dark_EAI_Banner.png" descr="dark_EAI_Banner.png"/>
          <p:cNvPicPr>
            <a:picLocks noChangeAspect="1"/>
          </p:cNvPicPr>
          <p:nvPr/>
        </p:nvPicPr>
        <p:blipFill>
          <a:blip r:embed="rId2"/>
          <a:stretch>
            <a:fillRect/>
          </a:stretch>
        </p:blipFill>
        <p:spPr>
          <a:xfrm>
            <a:off x="21130544" y="11917608"/>
            <a:ext cx="2663466" cy="1099359"/>
          </a:xfrm>
          <a:prstGeom prst="rect">
            <a:avLst/>
          </a:prstGeom>
          <a:ln w="12700">
            <a:miter lim="400000"/>
          </a:ln>
        </p:spPr>
      </p:pic>
      <p:pic>
        <p:nvPicPr>
          <p:cNvPr id="632" name="deol-logo_Main Dark Logo.png" descr="deol-logo_Main Dark Logo.png"/>
          <p:cNvPicPr>
            <a:picLocks noChangeAspect="1"/>
          </p:cNvPicPr>
          <p:nvPr/>
        </p:nvPicPr>
        <p:blipFill>
          <a:blip r:embed="rId3"/>
          <a:stretch>
            <a:fillRect/>
          </a:stretch>
        </p:blipFill>
        <p:spPr>
          <a:xfrm>
            <a:off x="17971244" y="12139227"/>
            <a:ext cx="2530160" cy="896678"/>
          </a:xfrm>
          <a:prstGeom prst="rect">
            <a:avLst/>
          </a:prstGeom>
          <a:ln w="12700">
            <a:miter lim="400000"/>
          </a:ln>
        </p:spPr>
      </p:pic>
      <p:sp>
        <p:nvSpPr>
          <p:cNvPr id="63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634" name="Zahra Ghanizadeh, Birte Heidebrecht, Alina Ohnesorge, Kim Taragan | CC-BY 4.0"/>
          <p:cNvSpPr txBox="1"/>
          <p:nvPr/>
        </p:nvSpPr>
        <p:spPr>
          <a:xfrm>
            <a:off x="792743" y="12200924"/>
            <a:ext cx="12811033" cy="77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just" defTabSz="457200">
              <a:lnSpc>
                <a:spcPct val="100000"/>
              </a:lnSpc>
              <a:spcBef>
                <a:spcPts val="0"/>
              </a:spcBef>
              <a:defRPr sz="2500" b="1"/>
            </a:lvl1pPr>
          </a:lstStyle>
          <a:p>
            <a:r>
              <a:t>Zahra Ghanizadeh, Birte Heidebrecht, Alina Ohnesorge, Kim Taragan | CC-BY 4.0</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Haben eine Social-Media-Präsenz durch regelmäßiges posten von Bildern, Videos und Texte und lassen ihre Followerschaft an ihrem Leben teilhaben.…"/>
          <p:cNvSpPr txBox="1"/>
          <p:nvPr/>
        </p:nvSpPr>
        <p:spPr>
          <a:xfrm>
            <a:off x="1435851" y="3160520"/>
            <a:ext cx="13077328" cy="272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Haben eine Social-Media-Präsenz durch regelmäßiges posten von Bildern, Videos und Texte und lassen ihre Followerschaft an ihrem Leben teilhaben.</a:t>
            </a:r>
          </a:p>
          <a:p>
            <a:pPr>
              <a:spcBef>
                <a:spcPts val="3000"/>
              </a:spcBef>
              <a:defRPr sz="4000"/>
            </a:pPr>
            <a:r>
              <a:t>Kooperieren mit Marken durch Werbeverträge.</a:t>
            </a:r>
          </a:p>
        </p:txBody>
      </p:sp>
      <p:sp>
        <p:nvSpPr>
          <p:cNvPr id="212" name="Foliennumm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13" name="[Influencer:innen]"/>
          <p:cNvSpPr txBox="1"/>
          <p:nvPr/>
        </p:nvSpPr>
        <p:spPr>
          <a:xfrm>
            <a:off x="1337564" y="1164913"/>
            <a:ext cx="107200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[Influencer:innen]</a:t>
            </a:r>
          </a:p>
        </p:txBody>
      </p:sp>
      <p:sp>
        <p:nvSpPr>
          <p:cNvPr id="214"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15" name="Sind virtuelle Charaktere.…"/>
          <p:cNvSpPr txBox="1"/>
          <p:nvPr/>
        </p:nvSpPr>
        <p:spPr>
          <a:xfrm>
            <a:off x="1435851" y="9576122"/>
            <a:ext cx="15985490" cy="2559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Sind virtuelle Charaktere.</a:t>
            </a:r>
          </a:p>
          <a:p>
            <a:pPr>
              <a:spcBef>
                <a:spcPts val="3000"/>
              </a:spcBef>
              <a:defRPr sz="4000"/>
            </a:pPr>
            <a:r>
              <a:t>Haben eine Social-Media-Präsenz wie reale Influencer:innen.</a:t>
            </a:r>
          </a:p>
          <a:p>
            <a:pPr>
              <a:spcBef>
                <a:spcPts val="3000"/>
              </a:spcBef>
              <a:defRPr sz="4000"/>
            </a:pPr>
            <a:r>
              <a:t>Werden für Werbezwecke eingesetzt.</a:t>
            </a:r>
          </a:p>
        </p:txBody>
      </p:sp>
      <p:sp>
        <p:nvSpPr>
          <p:cNvPr id="216" name="[Virtuelle Influencer:innen]"/>
          <p:cNvSpPr txBox="1"/>
          <p:nvPr/>
        </p:nvSpPr>
        <p:spPr>
          <a:xfrm>
            <a:off x="1309593" y="7629868"/>
            <a:ext cx="1598549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[Virtuelle Influencer:innen]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Haben eine Social-Media-Präsenz durch regelmäßiges posten von Bildern, Videos und Texte und lassen ihre Followerschaft an ihrem Leben teilhaben.…"/>
          <p:cNvSpPr txBox="1"/>
          <p:nvPr/>
        </p:nvSpPr>
        <p:spPr>
          <a:xfrm>
            <a:off x="1435851" y="3160520"/>
            <a:ext cx="13077328" cy="272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Haben eine </a:t>
            </a:r>
            <a:r>
              <a:rPr>
                <a:solidFill>
                  <a:srgbClr val="E43BD5"/>
                </a:solidFill>
              </a:rPr>
              <a:t>Social-Media-Präsenz</a:t>
            </a:r>
            <a:r>
              <a:t> durch regelmäßiges posten von Bildern, Videos und Texte und lassen ihre Followerschaft an ihrem Leben teilhaben.</a:t>
            </a:r>
          </a:p>
          <a:p>
            <a:pPr>
              <a:spcBef>
                <a:spcPts val="3000"/>
              </a:spcBef>
              <a:defRPr sz="4000"/>
            </a:pPr>
            <a:r>
              <a:t>Kooperieren mit Marken durch Werbeverträge.</a:t>
            </a:r>
          </a:p>
        </p:txBody>
      </p:sp>
      <p:sp>
        <p:nvSpPr>
          <p:cNvPr id="221" name="Foliennumm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22" name="[Influencer:innen]"/>
          <p:cNvSpPr txBox="1"/>
          <p:nvPr/>
        </p:nvSpPr>
        <p:spPr>
          <a:xfrm>
            <a:off x="1337564" y="1164913"/>
            <a:ext cx="107200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[Influencer:innen]</a:t>
            </a:r>
          </a:p>
        </p:txBody>
      </p:sp>
      <p:sp>
        <p:nvSpPr>
          <p:cNvPr id="223" name="Virtuelle Influencer:innen"/>
          <p:cNvSpPr txBox="1"/>
          <p:nvPr/>
        </p:nvSpPr>
        <p:spPr>
          <a:xfrm>
            <a:off x="752872" y="13080999"/>
            <a:ext cx="26080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Virtuelle Influencer:innen</a:t>
            </a:r>
          </a:p>
        </p:txBody>
      </p:sp>
      <p:sp>
        <p:nvSpPr>
          <p:cNvPr id="224" name="Sind virtuelle Charaktere.…"/>
          <p:cNvSpPr txBox="1"/>
          <p:nvPr/>
        </p:nvSpPr>
        <p:spPr>
          <a:xfrm>
            <a:off x="1435851" y="9576122"/>
            <a:ext cx="16121601" cy="2559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000"/>
              </a:spcBef>
              <a:defRPr sz="4000"/>
            </a:pPr>
            <a:r>
              <a:t>Sind virtuelle Charaktere.</a:t>
            </a:r>
          </a:p>
          <a:p>
            <a:pPr>
              <a:spcBef>
                <a:spcPts val="3000"/>
              </a:spcBef>
              <a:defRPr sz="4000"/>
            </a:pPr>
            <a:r>
              <a:t>Haben eine </a:t>
            </a:r>
            <a:r>
              <a:rPr>
                <a:solidFill>
                  <a:srgbClr val="E43BD5"/>
                </a:solidFill>
              </a:rPr>
              <a:t>Social-Media-Präsenz</a:t>
            </a:r>
            <a:r>
              <a:t> wie reale Influencer:innen.</a:t>
            </a:r>
          </a:p>
          <a:p>
            <a:pPr>
              <a:spcBef>
                <a:spcPts val="3000"/>
              </a:spcBef>
              <a:defRPr sz="4000"/>
            </a:pPr>
            <a:r>
              <a:t>Werden für Werbezwecke eingesetzt.</a:t>
            </a:r>
          </a:p>
        </p:txBody>
      </p:sp>
      <p:sp>
        <p:nvSpPr>
          <p:cNvPr id="225" name="[Virtuelle Influencer:innen]"/>
          <p:cNvSpPr txBox="1"/>
          <p:nvPr/>
        </p:nvSpPr>
        <p:spPr>
          <a:xfrm>
            <a:off x="1309593" y="7629868"/>
            <a:ext cx="1598549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b="1"/>
            </a:lvl1pPr>
          </a:lstStyle>
          <a:p>
            <a:r>
              <a:t>[Virtuelle Influencer:innen]</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4928</Words>
  <Application>Microsoft Macintosh PowerPoint</Application>
  <PresentationFormat>Benutzerdefiniert</PresentationFormat>
  <Paragraphs>424</Paragraphs>
  <Slides>70</Slides>
  <Notes>20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70</vt:i4>
      </vt:variant>
    </vt:vector>
  </HeadingPairs>
  <TitlesOfParts>
    <vt:vector size="75" baseType="lpstr">
      <vt:lpstr>Arial Unicode MS</vt:lpstr>
      <vt:lpstr>Helvetica Neue</vt:lpstr>
      <vt:lpstr>Helvetica Neue Medium</vt:lpstr>
      <vt:lpstr>Times New Roman</vt:lpstr>
      <vt:lpstr>20_BasicBlack</vt:lpstr>
      <vt:lpstr>PowerPoint-Präsentation</vt:lpstr>
      <vt:lpstr>PowerPoint-Präsentation</vt:lpstr>
      <vt:lpstr>PowerPoint-Präsentation</vt:lpstr>
      <vt:lpstr>PowerPoint-Präsentation</vt:lpstr>
      <vt:lpstr>PowerPoint-Präsentation</vt:lpstr>
      <vt:lpstr>Was sind virtuelle Influencer:innen?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Können wir virtuelle Influencer:innen erkennen?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werden virtuelle Influencer:innen erstellt?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PAUSE</vt:lpstr>
      <vt:lpstr>Virtuelle Influencer:innen erforschen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 Office User</cp:lastModifiedBy>
  <cp:revision>1</cp:revision>
  <dcterms:modified xsi:type="dcterms:W3CDTF">2025-11-27T11:09:16Z</dcterms:modified>
</cp:coreProperties>
</file>